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65" r:id="rId2"/>
    <p:sldId id="274" r:id="rId3"/>
    <p:sldId id="289" r:id="rId4"/>
    <p:sldId id="273" r:id="rId5"/>
    <p:sldId id="259" r:id="rId6"/>
    <p:sldId id="293" r:id="rId7"/>
    <p:sldId id="294" r:id="rId8"/>
    <p:sldId id="296" r:id="rId9"/>
    <p:sldId id="302" r:id="rId10"/>
    <p:sldId id="303" r:id="rId11"/>
    <p:sldId id="304" r:id="rId12"/>
    <p:sldId id="297" r:id="rId13"/>
    <p:sldId id="301" r:id="rId14"/>
    <p:sldId id="319" r:id="rId15"/>
    <p:sldId id="305" r:id="rId16"/>
    <p:sldId id="317" r:id="rId17"/>
    <p:sldId id="299" r:id="rId18"/>
    <p:sldId id="306" r:id="rId19"/>
    <p:sldId id="307" r:id="rId20"/>
    <p:sldId id="308" r:id="rId21"/>
    <p:sldId id="311" r:id="rId22"/>
    <p:sldId id="312" r:id="rId23"/>
    <p:sldId id="320" r:id="rId24"/>
    <p:sldId id="321" r:id="rId25"/>
    <p:sldId id="313" r:id="rId26"/>
    <p:sldId id="314" r:id="rId27"/>
    <p:sldId id="315" r:id="rId28"/>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8" clrIdx="1"/>
  <p:cmAuthor id="3" name="Microsoft Office ユーザー" initials="MOユ" lastIdx="14" clrIdx="2">
    <p:extLst>
      <p:ext uri="{19B8F6BF-5375-455C-9EA6-DF929625EA0E}">
        <p15:presenceInfo xmlns:p15="http://schemas.microsoft.com/office/powerpoint/2012/main" userId="Microsoft Office ユーザー" providerId="None"/>
      </p:ext>
    </p:extLst>
  </p:cmAuthor>
  <p:cmAuthor id="4" name="隼人 太田" initials="隼人" lastIdx="13" clrIdx="3">
    <p:extLst>
      <p:ext uri="{19B8F6BF-5375-455C-9EA6-DF929625EA0E}">
        <p15:presenceInfo xmlns:p15="http://schemas.microsoft.com/office/powerpoint/2012/main" userId="84162298446ba5d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5" autoAdjust="0"/>
    <p:restoredTop sz="92232" autoAdjust="0"/>
  </p:normalViewPr>
  <p:slideViewPr>
    <p:cSldViewPr>
      <p:cViewPr varScale="1">
        <p:scale>
          <a:sx n="85" d="100"/>
          <a:sy n="85" d="100"/>
        </p:scale>
        <p:origin x="48" y="162"/>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83" d="100"/>
          <a:sy n="83" d="100"/>
        </p:scale>
        <p:origin x="2976"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ja-JP" altLang="en-US" dirty="0">
              <a:latin typeface="ＭＳ Ｐゴシック" panose="020B0600070205080204" pitchFamily="50" charset="-128"/>
              <a:ea typeface="ＭＳ Ｐゴシック" panose="020B0600070205080204" pitchFamily="50" charset="-128"/>
            </a:endParaRPr>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F481767B-5AD0-472A-8EAF-A7BF58733792}" type="datetime1">
              <a:rPr lang="ja-JP" altLang="en-US" smtClean="0">
                <a:latin typeface="ＭＳ Ｐゴシック" panose="020B0600070205080204" pitchFamily="50" charset="-128"/>
                <a:ea typeface="ＭＳ Ｐゴシック" panose="020B0600070205080204" pitchFamily="50" charset="-128"/>
              </a:rPr>
              <a:t>2019/9/18</a:t>
            </a:fld>
            <a:endParaRPr lang="ja-JP" altLang="en-US" dirty="0">
              <a:latin typeface="ＭＳ Ｐゴシック" panose="020B0600070205080204" pitchFamily="50" charset="-128"/>
              <a:ea typeface="ＭＳ Ｐゴシック" panose="020B0600070205080204" pitchFamily="50" charset="-128"/>
            </a:endParaRPr>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ja-JP" altLang="en-US" dirty="0">
              <a:latin typeface="ＭＳ Ｐゴシック" panose="020B0600070205080204" pitchFamily="50" charset="-128"/>
              <a:ea typeface="ＭＳ Ｐゴシック" panose="020B0600070205080204" pitchFamily="50" charset="-128"/>
            </a:endParaRPr>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7BAE14B8-3CC9-472D-9BC5-A84D80684DE2}" type="slidenum">
              <a:rPr lang="en-US" altLang="ja-JP" smtClean="0">
                <a:latin typeface="ＭＳ Ｐゴシック" panose="020B0600070205080204" pitchFamily="50" charset="-128"/>
                <a:ea typeface="ＭＳ Ｐゴシック" panose="020B0600070205080204" pitchFamily="50" charset="-128"/>
              </a:rPr>
              <a:pPr algn="r" rtl="0"/>
              <a:t>‹#›</a:t>
            </a:fld>
            <a:endParaRPr lang="ja-JP" altLang="en-US"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atin typeface="ＭＳ Ｐゴシック" panose="020B0600070205080204" pitchFamily="50" charset="-128"/>
                <a:ea typeface="ＭＳ Ｐゴシック" panose="020B0600070205080204" pitchFamily="50" charset="-128"/>
              </a:defRPr>
            </a:lvl1pPr>
          </a:lstStyle>
          <a:p>
            <a:endParaRPr lang="ja-JP" altLang="en-US" dirty="0"/>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atin typeface="ＭＳ Ｐゴシック" panose="020B0600070205080204" pitchFamily="50" charset="-128"/>
                <a:ea typeface="ＭＳ Ｐゴシック" panose="020B0600070205080204" pitchFamily="50" charset="-128"/>
              </a:defRPr>
            </a:lvl1pPr>
          </a:lstStyle>
          <a:p>
            <a:fld id="{733D8F19-1AFA-4668-A081-0096481D597D}" type="datetime1">
              <a:rPr lang="ja-JP" altLang="en-US" smtClean="0"/>
              <a:pPr/>
              <a:t>2019/9/18</a:t>
            </a:fld>
            <a:endParaRPr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ja-JP" altLang="en-US" dirty="0"/>
          </a:p>
        </p:txBody>
      </p:sp>
      <p:sp>
        <p:nvSpPr>
          <p:cNvPr id="5" name="ノート プレースホルダー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rtl="0"/>
            <a:r>
              <a:rPr lang="ja-JP" altLang="en-US" dirty="0"/>
              <a:t>マスター テキストの書式設定</a:t>
            </a:r>
          </a:p>
          <a:p>
            <a:pPr lvl="1" rtl="0"/>
            <a:r>
              <a:rPr lang="ja-JP" altLang="en-US" dirty="0"/>
              <a:t>第 </a:t>
            </a:r>
            <a:r>
              <a:rPr lang="en-US" altLang="ja-JP" dirty="0"/>
              <a:t>2 </a:t>
            </a:r>
            <a:r>
              <a:rPr lang="ja-JP" altLang="en-US" dirty="0"/>
              <a:t>レベル</a:t>
            </a:r>
          </a:p>
          <a:p>
            <a:pPr lvl="2" rtl="0"/>
            <a:r>
              <a:rPr lang="ja-JP" altLang="en-US" dirty="0"/>
              <a:t>第 </a:t>
            </a:r>
            <a:r>
              <a:rPr lang="en-US" altLang="ja-JP" dirty="0"/>
              <a:t>3 </a:t>
            </a:r>
            <a:r>
              <a:rPr lang="ja-JP" altLang="en-US" dirty="0"/>
              <a:t>レベル</a:t>
            </a:r>
          </a:p>
          <a:p>
            <a:pPr lvl="3" rtl="0"/>
            <a:r>
              <a:rPr lang="ja-JP" altLang="en-US" dirty="0"/>
              <a:t>第 </a:t>
            </a:r>
            <a:r>
              <a:rPr lang="en-US" altLang="ja-JP" dirty="0"/>
              <a:t>4 </a:t>
            </a:r>
            <a:r>
              <a:rPr lang="ja-JP" altLang="en-US" dirty="0"/>
              <a:t>レベル</a:t>
            </a:r>
          </a:p>
          <a:p>
            <a:pPr lvl="4" rtl="0"/>
            <a:r>
              <a:rPr lang="ja-JP" altLang="en-US" dirty="0"/>
              <a:t>第 </a:t>
            </a:r>
            <a:r>
              <a:rPr lang="en-US" altLang="ja-JP" dirty="0"/>
              <a:t>5 </a:t>
            </a:r>
            <a:r>
              <a:rPr lang="ja-JP" altLang="en-US"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atin typeface="ＭＳ Ｐゴシック" panose="020B0600070205080204" pitchFamily="50" charset="-128"/>
                <a:ea typeface="ＭＳ Ｐゴシック" panose="020B060007020508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atin typeface="ＭＳ Ｐゴシック" panose="020B0600070205080204" pitchFamily="50" charset="-128"/>
                <a:ea typeface="ＭＳ Ｐゴシック" panose="020B0600070205080204" pitchFamily="50" charset="-128"/>
              </a:defRPr>
            </a:lvl1pPr>
          </a:lstStyle>
          <a:p>
            <a:fld id="{7FB667E1-E601-4AAF-B95C-B25720D70A60}" type="slidenum">
              <a:rPr lang="en-US" altLang="ja-JP" smtClean="0"/>
              <a:pPr/>
              <a:t>‹#›</a:t>
            </a:fld>
            <a:endParaRPr lang="ja-JP" altLang="en-US" dirty="0"/>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ＭＳ Ｐゴシック" panose="020B0600070205080204" pitchFamily="50" charset="-128"/>
        <a:ea typeface="ＭＳ Ｐゴシック" panose="020B0600070205080204" pitchFamily="50" charset="-128"/>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noProof="0"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566436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rtlCol="0"/>
          <a:lstStyle/>
          <a:p>
            <a:pPr rtl="0"/>
            <a:endParaRPr lang="ja-JP" altLang="en-US" sz="1200" b="0" i="1" u="none" strike="noStrike" kern="1200" baseline="0" noProof="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909310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rtlCol="0"/>
          <a:lstStyle/>
          <a:p>
            <a:pPr rtl="0"/>
            <a:r>
              <a:rPr lang="ja-JP" altLang="en-US" noProof="0" dirty="0">
                <a:latin typeface="ＭＳ Ｐゴシック" panose="020B0600070205080204" pitchFamily="50" charset="-128"/>
                <a:ea typeface="ＭＳ Ｐゴシック" panose="020B0600070205080204" pitchFamily="50" charset="-128"/>
              </a:rPr>
              <a:t>複数のスライドが必要な場合があります。</a:t>
            </a:r>
          </a:p>
        </p:txBody>
      </p:sp>
    </p:spTree>
    <p:extLst>
      <p:ext uri="{BB962C8B-B14F-4D97-AF65-F5344CB8AC3E}">
        <p14:creationId xmlns:p14="http://schemas.microsoft.com/office/powerpoint/2010/main" val="42658260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9" name="画像 8" descr="草の生い茂った丘から昇る日の出"/>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長方形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dirty="0">
              <a:ln>
                <a:noFill/>
              </a:ln>
              <a:solidFill>
                <a:prstClr val="white"/>
              </a:solidFill>
              <a:effectLst/>
              <a:uLnTx/>
              <a:uFillTx/>
              <a:latin typeface="Euphemia"/>
              <a:ea typeface="+mn-ea"/>
              <a:cs typeface="+mn-cs"/>
            </a:endParaRPr>
          </a:p>
        </p:txBody>
      </p:sp>
      <p:sp>
        <p:nvSpPr>
          <p:cNvPr id="6" name="長方形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ja-JP" altLang="en-US" dirty="0"/>
          </a:p>
        </p:txBody>
      </p:sp>
      <p:sp>
        <p:nvSpPr>
          <p:cNvPr id="2" name="タイトル 1"/>
          <p:cNvSpPr>
            <a:spLocks noGrp="1"/>
          </p:cNvSpPr>
          <p:nvPr>
            <p:ph type="ctrTitle"/>
          </p:nvPr>
        </p:nvSpPr>
        <p:spPr>
          <a:xfrm>
            <a:off x="152400" y="4800600"/>
            <a:ext cx="11887199" cy="1143000"/>
          </a:xfrm>
        </p:spPr>
        <p:txBody>
          <a:bodyPr rtlCol="0" anchor="b">
            <a:noAutofit/>
          </a:bodyPr>
          <a:lstStyle>
            <a:lvl1pPr algn="ctr" rtl="0">
              <a:defRPr sz="4300">
                <a:solidFill>
                  <a:schemeClr val="bg1"/>
                </a:solidFill>
              </a:defRPr>
            </a:lvl1pPr>
          </a:lstStyle>
          <a:p>
            <a:pPr rtl="0"/>
            <a:r>
              <a:rPr lang="ja-JP" altLang="en-US"/>
              <a:t>マスター タイトルの書式設定</a:t>
            </a:r>
            <a:endParaRPr lang="ja-JP" altLang="en-US" dirty="0"/>
          </a:p>
        </p:txBody>
      </p:sp>
      <p:sp>
        <p:nvSpPr>
          <p:cNvPr id="3" name="サブタイトル 2"/>
          <p:cNvSpPr>
            <a:spLocks noGrp="1"/>
          </p:cNvSpPr>
          <p:nvPr>
            <p:ph type="subTitle" idx="1"/>
          </p:nvPr>
        </p:nvSpPr>
        <p:spPr>
          <a:xfrm>
            <a:off x="150814" y="5943600"/>
            <a:ext cx="11887199" cy="762000"/>
          </a:xfrm>
        </p:spPr>
        <p:txBody>
          <a:bodyPr rtlCol="0">
            <a:normAutofit/>
          </a:bodyPr>
          <a:lstStyle>
            <a:lvl1pPr marL="0" indent="0" algn="ctr" rtl="0">
              <a:spcBef>
                <a:spcPts val="0"/>
              </a:spcBef>
              <a:buNone/>
              <a:defRPr sz="2000" cap="none" baseline="0">
                <a:solidFill>
                  <a:schemeClr val="bg1"/>
                </a:solidFill>
              </a:defRPr>
            </a:lvl1pPr>
            <a:lvl2pPr marL="457200" indent="0" algn="ctr" rtl="0">
              <a:buNone/>
              <a:defRPr sz="2800"/>
            </a:lvl2pPr>
            <a:lvl3pPr marL="914400" indent="0" algn="ctr" rtl="0">
              <a:buNone/>
              <a:defRPr sz="2400"/>
            </a:lvl3pPr>
            <a:lvl4pPr marL="1371600" indent="0" algn="ctr" rtl="0">
              <a:buNone/>
              <a:defRPr sz="2000"/>
            </a:lvl4pPr>
            <a:lvl5pPr marL="1828800" indent="0" algn="ctr" rtl="0">
              <a:buNone/>
              <a:defRPr sz="2000"/>
            </a:lvl5pPr>
            <a:lvl6pPr marL="2286000" indent="0" algn="ctr" rtl="0">
              <a:buNone/>
              <a:defRPr sz="2000"/>
            </a:lvl6pPr>
            <a:lvl7pPr marL="2743200" indent="0" algn="ctr" rtl="0">
              <a:buNone/>
              <a:defRPr sz="2000"/>
            </a:lvl7pPr>
            <a:lvl8pPr marL="3200400" indent="0" algn="ctr" rtl="0">
              <a:buNone/>
              <a:defRPr sz="2000"/>
            </a:lvl8pPr>
            <a:lvl9pPr marL="3657600" indent="0" algn="ctr" rtl="0">
              <a:buNone/>
              <a:defRPr sz="2000"/>
            </a:lvl9pPr>
          </a:lstStyle>
          <a:p>
            <a:pPr rtl="0"/>
            <a:r>
              <a:rPr lang="ja-JP" altLang="en-US"/>
              <a:t>マスター サブタイトルの書式設定</a:t>
            </a:r>
            <a:endParaRPr lang="ja-JP" altLang="en-US" dirty="0"/>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キャプション付きの別のコンテンツ">
    <p:spTree>
      <p:nvGrpSpPr>
        <p:cNvPr id="1" name=""/>
        <p:cNvGrpSpPr/>
        <p:nvPr/>
      </p:nvGrpSpPr>
      <p:grpSpPr>
        <a:xfrm>
          <a:off x="0" y="0"/>
          <a:ext cx="0" cy="0"/>
          <a:chOff x="0" y="0"/>
          <a:chExt cx="0" cy="0"/>
        </a:xfrm>
      </p:grpSpPr>
      <p:sp>
        <p:nvSpPr>
          <p:cNvPr id="8" name="長方形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dirty="0">
              <a:ln>
                <a:noFill/>
              </a:ln>
              <a:solidFill>
                <a:prstClr val="white"/>
              </a:solidFill>
              <a:effectLst/>
              <a:uLnTx/>
              <a:uFillTx/>
              <a:latin typeface="Euphemia"/>
              <a:ea typeface="+mn-ea"/>
              <a:cs typeface="+mn-cs"/>
            </a:endParaRPr>
          </a:p>
        </p:txBody>
      </p:sp>
      <p:sp>
        <p:nvSpPr>
          <p:cNvPr id="2" name="タイトル 1"/>
          <p:cNvSpPr>
            <a:spLocks noGrp="1"/>
          </p:cNvSpPr>
          <p:nvPr>
            <p:ph type="title"/>
          </p:nvPr>
        </p:nvSpPr>
        <p:spPr>
          <a:xfrm>
            <a:off x="760412" y="2362200"/>
            <a:ext cx="3200400" cy="1990725"/>
          </a:xfrm>
        </p:spPr>
        <p:txBody>
          <a:bodyPr rtlCol="0" anchor="b">
            <a:normAutofit/>
          </a:bodyPr>
          <a:lstStyle>
            <a:lvl1pPr algn="l" rtl="0">
              <a:defRPr sz="3400" b="0">
                <a:solidFill>
                  <a:schemeClr val="bg1"/>
                </a:solidFill>
              </a:defRPr>
            </a:lvl1pPr>
          </a:lstStyle>
          <a:p>
            <a:pPr rtl="0"/>
            <a:r>
              <a:rPr lang="ja-JP" altLang="en-US"/>
              <a:t>マスター タイトルの書式設定</a:t>
            </a:r>
            <a:endParaRPr lang="ja-JP" altLang="en-US" dirty="0"/>
          </a:p>
        </p:txBody>
      </p:sp>
      <p:sp>
        <p:nvSpPr>
          <p:cNvPr id="4" name="テキスト プレースホルダー 3"/>
          <p:cNvSpPr>
            <a:spLocks noGrp="1"/>
          </p:cNvSpPr>
          <p:nvPr>
            <p:ph type="body" sz="half" idx="2"/>
          </p:nvPr>
        </p:nvSpPr>
        <p:spPr>
          <a:xfrm>
            <a:off x="760412" y="4367308"/>
            <a:ext cx="3200400" cy="1622012"/>
          </a:xfrm>
        </p:spPr>
        <p:txBody>
          <a:bodyPr rtlCol="0">
            <a:normAutofit/>
          </a:bodyPr>
          <a:lstStyle>
            <a:lvl1pPr marL="0" indent="0" algn="l" rtl="0">
              <a:spcBef>
                <a:spcPts val="1200"/>
              </a:spcBef>
              <a:buNone/>
              <a:defRPr sz="1600">
                <a:solidFill>
                  <a:schemeClr val="bg1"/>
                </a:solidFill>
              </a:defRPr>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ja-JP" altLang="en-US"/>
              <a:t>マスター テキストの書式設定</a:t>
            </a:r>
          </a:p>
        </p:txBody>
      </p:sp>
      <p:sp>
        <p:nvSpPr>
          <p:cNvPr id="3" name="コンテンツ プレースホルダー 2"/>
          <p:cNvSpPr>
            <a:spLocks noGrp="1"/>
          </p:cNvSpPr>
          <p:nvPr>
            <p:ph idx="1"/>
          </p:nvPr>
        </p:nvSpPr>
        <p:spPr>
          <a:xfrm>
            <a:off x="5362892" y="685800"/>
            <a:ext cx="6370320" cy="5486400"/>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6" name="フッター プレースホルダー 5"/>
          <p:cNvSpPr>
            <a:spLocks noGrp="1"/>
          </p:cNvSpPr>
          <p:nvPr>
            <p:ph type="ftr" sz="quarter" idx="11"/>
          </p:nvPr>
        </p:nvSpPr>
        <p:spPr/>
        <p:txBody>
          <a:bodyPr rtlCol="0"/>
          <a:lstStyle/>
          <a:p>
            <a:pPr rtl="0"/>
            <a:endParaRPr lang="ja-JP" altLang="en-US" dirty="0"/>
          </a:p>
        </p:txBody>
      </p:sp>
      <p:sp>
        <p:nvSpPr>
          <p:cNvPr id="5" name="日付プレースホルダー 4"/>
          <p:cNvSpPr>
            <a:spLocks noGrp="1"/>
          </p:cNvSpPr>
          <p:nvPr>
            <p:ph type="dt" sz="half" idx="10"/>
          </p:nvPr>
        </p:nvSpPr>
        <p:spPr/>
        <p:txBody>
          <a:bodyPr rtlCol="0"/>
          <a:lstStyle>
            <a:lvl1pPr algn="r" rtl="0">
              <a:defRPr>
                <a:solidFill>
                  <a:schemeClr val="tx2"/>
                </a:solidFill>
              </a:defRPr>
            </a:lvl1pPr>
          </a:lstStyle>
          <a:p>
            <a:endParaRPr lang="ja-JP" altLang="en-US" dirty="0"/>
          </a:p>
        </p:txBody>
      </p:sp>
      <p:sp>
        <p:nvSpPr>
          <p:cNvPr id="7" name="スライド番号プレースホルダー 6"/>
          <p:cNvSpPr>
            <a:spLocks noGrp="1"/>
          </p:cNvSpPr>
          <p:nvPr>
            <p:ph type="sldNum" sz="quarter" idx="12"/>
          </p:nvPr>
        </p:nvSpPr>
        <p:spPr/>
        <p:txBody>
          <a:bodyPr rtlCol="0"/>
          <a:lstStyle>
            <a:lvl1pPr algn="r" rtl="0">
              <a:defRPr>
                <a:solidFill>
                  <a:schemeClr val="tx2"/>
                </a:solidFill>
              </a:defRPr>
            </a:lvl1pPr>
          </a:lstStyle>
          <a:p>
            <a:fld id="{CA8D9AD5-F248-4919-864A-CFD76CC027D6}" type="slidenum">
              <a:rPr lang="en-US" altLang="ja-JP" smtClean="0"/>
              <a:pPr/>
              <a:t>‹#›</a:t>
            </a:fld>
            <a:endParaRPr lang="ja-JP" altLang="en-US" dirty="0"/>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キャプション付きの図">
    <p:spTree>
      <p:nvGrpSpPr>
        <p:cNvPr id="1" name=""/>
        <p:cNvGrpSpPr/>
        <p:nvPr/>
      </p:nvGrpSpPr>
      <p:grpSpPr>
        <a:xfrm>
          <a:off x="0" y="0"/>
          <a:ext cx="0" cy="0"/>
          <a:chOff x="0" y="0"/>
          <a:chExt cx="0" cy="0"/>
        </a:xfrm>
      </p:grpSpPr>
      <p:sp>
        <p:nvSpPr>
          <p:cNvPr id="8" name="長方形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dirty="0">
              <a:ln>
                <a:noFill/>
              </a:ln>
              <a:solidFill>
                <a:prstClr val="white"/>
              </a:solidFill>
              <a:effectLst/>
              <a:uLnTx/>
              <a:uFillTx/>
              <a:latin typeface="Euphemia"/>
              <a:ea typeface="+mn-ea"/>
              <a:cs typeface="+mn-cs"/>
            </a:endParaRPr>
          </a:p>
        </p:txBody>
      </p:sp>
      <p:sp>
        <p:nvSpPr>
          <p:cNvPr id="2" name="タイトル 1"/>
          <p:cNvSpPr>
            <a:spLocks noGrp="1"/>
          </p:cNvSpPr>
          <p:nvPr>
            <p:ph type="title"/>
          </p:nvPr>
        </p:nvSpPr>
        <p:spPr>
          <a:xfrm>
            <a:off x="7923214" y="2362200"/>
            <a:ext cx="3200400" cy="1993392"/>
          </a:xfrm>
        </p:spPr>
        <p:txBody>
          <a:bodyPr rtlCol="0" anchor="b">
            <a:normAutofit/>
          </a:bodyPr>
          <a:lstStyle>
            <a:lvl1pPr algn="l" rtl="0">
              <a:defRPr sz="3400" b="0">
                <a:solidFill>
                  <a:schemeClr val="bg1"/>
                </a:solidFill>
              </a:defRPr>
            </a:lvl1pPr>
          </a:lstStyle>
          <a:p>
            <a:pPr rtl="0"/>
            <a:r>
              <a:rPr lang="ja-JP" altLang="en-US"/>
              <a:t>マスター タイトルの書式設定</a:t>
            </a:r>
            <a:endParaRPr lang="ja-JP" altLang="en-US" dirty="0"/>
          </a:p>
        </p:txBody>
      </p:sp>
      <p:sp>
        <p:nvSpPr>
          <p:cNvPr id="3" name="図プレースホルダー 2" descr="画像を追加する空のプレースホルダー。プレースホルダーをクリックし、追加する画像を選択します。"/>
          <p:cNvSpPr>
            <a:spLocks noGrp="1"/>
          </p:cNvSpPr>
          <p:nvPr>
            <p:ph type="pic" idx="1"/>
          </p:nvPr>
        </p:nvSpPr>
        <p:spPr>
          <a:xfrm>
            <a:off x="0" y="0"/>
            <a:ext cx="7315200" cy="6858000"/>
          </a:xfrm>
          <a:solidFill>
            <a:schemeClr val="bg2">
              <a:lumMod val="90000"/>
            </a:schemeClr>
          </a:solidFill>
        </p:spPr>
        <p:txBody>
          <a:bodyPr rtlCol="0"/>
          <a:lstStyle>
            <a:lvl1pPr marL="0" indent="0" algn="ctr" rtl="0">
              <a:buNone/>
              <a:defRPr sz="3200">
                <a:solidFill>
                  <a:schemeClr val="tx2"/>
                </a:solidFill>
              </a:defRPr>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ja-JP" altLang="en-US"/>
              <a:t>アイコンをクリックして図を追加</a:t>
            </a:r>
            <a:endParaRPr lang="ja-JP" altLang="en-US" dirty="0"/>
          </a:p>
        </p:txBody>
      </p:sp>
      <p:sp>
        <p:nvSpPr>
          <p:cNvPr id="4" name="テキスト プレースホルダー 3"/>
          <p:cNvSpPr>
            <a:spLocks noGrp="1"/>
          </p:cNvSpPr>
          <p:nvPr>
            <p:ph type="body" sz="half" idx="2"/>
          </p:nvPr>
        </p:nvSpPr>
        <p:spPr>
          <a:xfrm>
            <a:off x="7923214" y="4355592"/>
            <a:ext cx="3200400" cy="1644614"/>
          </a:xfrm>
        </p:spPr>
        <p:txBody>
          <a:bodyPr rtlCol="0">
            <a:normAutofit/>
          </a:bodyPr>
          <a:lstStyle>
            <a:lvl1pPr marL="0" indent="0" algn="l" rtl="0">
              <a:spcBef>
                <a:spcPts val="1200"/>
              </a:spcBef>
              <a:buNone/>
              <a:defRPr sz="1600">
                <a:solidFill>
                  <a:schemeClr val="bg1"/>
                </a:solidFill>
              </a:defRPr>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ja-JP" altLang="en-US"/>
              <a:t>マスター テキストの書式設定</a:t>
            </a:r>
          </a:p>
        </p:txBody>
      </p:sp>
      <p:sp>
        <p:nvSpPr>
          <p:cNvPr id="6" name="フッター プレースホルダー 5"/>
          <p:cNvSpPr>
            <a:spLocks noGrp="1"/>
          </p:cNvSpPr>
          <p:nvPr>
            <p:ph type="ftr" sz="quarter" idx="11"/>
          </p:nvPr>
        </p:nvSpPr>
        <p:spPr/>
        <p:txBody>
          <a:bodyPr rtlCol="0"/>
          <a:lstStyle/>
          <a:p>
            <a:pPr rtl="0"/>
            <a:endParaRPr lang="ja-JP" altLang="en-US" dirty="0"/>
          </a:p>
        </p:txBody>
      </p:sp>
      <p:sp>
        <p:nvSpPr>
          <p:cNvPr id="5" name="日付プレースホルダー 4"/>
          <p:cNvSpPr>
            <a:spLocks noGrp="1"/>
          </p:cNvSpPr>
          <p:nvPr>
            <p:ph type="dt" sz="half" idx="10"/>
          </p:nvPr>
        </p:nvSpPr>
        <p:spPr/>
        <p:txBody>
          <a:bodyPr rtlCol="0"/>
          <a:lstStyle>
            <a:lvl1pPr>
              <a:defRPr/>
            </a:lvl1pPr>
          </a:lstStyle>
          <a:p>
            <a:endParaRPr lang="ja-JP" altLang="en-US" dirty="0"/>
          </a:p>
        </p:txBody>
      </p:sp>
      <p:sp>
        <p:nvSpPr>
          <p:cNvPr id="7" name="スライド番号プレースホルダー 6"/>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ja-JP" altLang="en-US" dirty="0"/>
          </a:p>
        </p:txBody>
      </p:sp>
      <p:sp>
        <p:nvSpPr>
          <p:cNvPr id="3" name="縦書きテキスト プレースホルダー 2"/>
          <p:cNvSpPr>
            <a:spLocks noGrp="1"/>
          </p:cNvSpPr>
          <p:nvPr>
            <p:ph type="body" orient="vert" idx="1"/>
          </p:nvPr>
        </p:nvSpPr>
        <p:spPr/>
        <p:txBody>
          <a:bodyPr vert="eaVert"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5" name="フッター プレースホルダー 4"/>
          <p:cNvSpPr>
            <a:spLocks noGrp="1"/>
          </p:cNvSpPr>
          <p:nvPr>
            <p:ph type="ftr" sz="quarter" idx="11"/>
          </p:nvPr>
        </p:nvSpPr>
        <p:spPr/>
        <p:txBody>
          <a:bodyPr rtlCol="0"/>
          <a:lstStyle/>
          <a:p>
            <a:pPr rtl="0"/>
            <a:endParaRPr lang="ja-JP" altLang="en-US" dirty="0"/>
          </a:p>
        </p:txBody>
      </p:sp>
      <p:sp>
        <p:nvSpPr>
          <p:cNvPr id="4" name="日付プレースホルダー 3"/>
          <p:cNvSpPr>
            <a:spLocks noGrp="1"/>
          </p:cNvSpPr>
          <p:nvPr>
            <p:ph type="dt" sz="half" idx="10"/>
          </p:nvPr>
        </p:nvSpPr>
        <p:spPr/>
        <p:txBody>
          <a:bodyPr rtlCol="0"/>
          <a:lstStyle>
            <a:lvl1pPr>
              <a:defRPr/>
            </a:lvl1pPr>
          </a:lstStyle>
          <a:p>
            <a:endParaRPr lang="ja-JP" altLang="en-US" dirty="0"/>
          </a:p>
        </p:txBody>
      </p:sp>
      <p:sp>
        <p:nvSpPr>
          <p:cNvPr id="6" name="スライド番号プレースホルダー 5"/>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274638"/>
            <a:ext cx="2628900" cy="5897562"/>
          </a:xfrm>
        </p:spPr>
        <p:txBody>
          <a:bodyPr vert="eaVert" rtlCol="0"/>
          <a:lstStyle/>
          <a:p>
            <a:pPr rtl="0"/>
            <a:r>
              <a:rPr lang="ja-JP" altLang="en-US"/>
              <a:t>マスター タイトルの書式設定</a:t>
            </a:r>
            <a:endParaRPr lang="ja-JP" altLang="en-US" dirty="0"/>
          </a:p>
        </p:txBody>
      </p:sp>
      <p:sp>
        <p:nvSpPr>
          <p:cNvPr id="3" name="縦書きテキスト プレースホルダー 2"/>
          <p:cNvSpPr>
            <a:spLocks noGrp="1"/>
          </p:cNvSpPr>
          <p:nvPr>
            <p:ph type="body" orient="vert" idx="1"/>
          </p:nvPr>
        </p:nvSpPr>
        <p:spPr>
          <a:xfrm>
            <a:off x="838200" y="274638"/>
            <a:ext cx="7734300" cy="5897562"/>
          </a:xfrm>
        </p:spPr>
        <p:txBody>
          <a:bodyPr vert="eaVert"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5" name="フッター プレースホルダー 4"/>
          <p:cNvSpPr>
            <a:spLocks noGrp="1"/>
          </p:cNvSpPr>
          <p:nvPr>
            <p:ph type="ftr" sz="quarter" idx="11"/>
          </p:nvPr>
        </p:nvSpPr>
        <p:spPr/>
        <p:txBody>
          <a:bodyPr rtlCol="0"/>
          <a:lstStyle/>
          <a:p>
            <a:pPr rtl="0"/>
            <a:endParaRPr lang="ja-JP" altLang="en-US" dirty="0"/>
          </a:p>
        </p:txBody>
      </p:sp>
      <p:sp>
        <p:nvSpPr>
          <p:cNvPr id="4" name="日付プレースホルダー 3"/>
          <p:cNvSpPr>
            <a:spLocks noGrp="1"/>
          </p:cNvSpPr>
          <p:nvPr>
            <p:ph type="dt" sz="half" idx="10"/>
          </p:nvPr>
        </p:nvSpPr>
        <p:spPr/>
        <p:txBody>
          <a:bodyPr rtlCol="0"/>
          <a:lstStyle>
            <a:lvl1pPr>
              <a:defRPr/>
            </a:lvl1pPr>
          </a:lstStyle>
          <a:p>
            <a:endParaRPr lang="ja-JP" altLang="en-US" dirty="0"/>
          </a:p>
        </p:txBody>
      </p:sp>
      <p:sp>
        <p:nvSpPr>
          <p:cNvPr id="6" name="スライド番号プレースホルダー 5"/>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ja-JP" altLang="en-US" dirty="0"/>
          </a:p>
        </p:txBody>
      </p:sp>
      <p:sp>
        <p:nvSpPr>
          <p:cNvPr id="3" name="コンテンツ プレースホルダー 2"/>
          <p:cNvSpPr>
            <a:spLocks noGrp="1"/>
          </p:cNvSpPr>
          <p:nvPr>
            <p:ph idx="1"/>
          </p:nvPr>
        </p:nvSpPr>
        <p:spPr/>
        <p:txBody>
          <a:bodyPr rtlCol="0"/>
          <a:lstStyle>
            <a:lvl6pPr algn="l" rtl="0">
              <a:defRPr/>
            </a:lvl6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5" name="フッター プレースホルダー 4"/>
          <p:cNvSpPr>
            <a:spLocks noGrp="1"/>
          </p:cNvSpPr>
          <p:nvPr>
            <p:ph type="ftr" sz="quarter" idx="11"/>
          </p:nvPr>
        </p:nvSpPr>
        <p:spPr/>
        <p:txBody>
          <a:bodyPr rtlCol="0"/>
          <a:lstStyle/>
          <a:p>
            <a:pPr rtl="0"/>
            <a:endParaRPr lang="ja-JP" altLang="en-US" dirty="0"/>
          </a:p>
        </p:txBody>
      </p:sp>
      <p:sp>
        <p:nvSpPr>
          <p:cNvPr id="4" name="日付プレースホルダー 3"/>
          <p:cNvSpPr>
            <a:spLocks noGrp="1"/>
          </p:cNvSpPr>
          <p:nvPr>
            <p:ph type="dt" sz="half" idx="10"/>
          </p:nvPr>
        </p:nvSpPr>
        <p:spPr/>
        <p:txBody>
          <a:bodyPr rtlCol="0"/>
          <a:lstStyle>
            <a:lvl1pPr>
              <a:defRPr/>
            </a:lvl1pPr>
          </a:lstStyle>
          <a:p>
            <a:endParaRPr lang="ja-JP" altLang="en-US" dirty="0"/>
          </a:p>
        </p:txBody>
      </p:sp>
      <p:sp>
        <p:nvSpPr>
          <p:cNvPr id="6" name="スライド番号プレースホルダー 5"/>
          <p:cNvSpPr>
            <a:spLocks noGrp="1"/>
          </p:cNvSpPr>
          <p:nvPr>
            <p:ph type="sldNum" sz="quarter" idx="12"/>
          </p:nvPr>
        </p:nvSpPr>
        <p:spPr/>
        <p:txBody>
          <a:bodyPr rtlCol="0"/>
          <a:lstStyle/>
          <a:p>
            <a:pPr rtl="0"/>
            <a:fld id="{CA8D9AD5-F248-4919-864A-CFD76CC027D6}" type="slidenum">
              <a:rPr lang="en-US" altLang="ja-JP"/>
              <a:t>‹#›</a:t>
            </a:fld>
            <a:endParaRPr lang="ja-JP" altLang="en-US" dirty="0"/>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bg>
      <p:bgRef idx="1002">
        <a:schemeClr val="bg2"/>
      </p:bgRef>
    </p:bg>
    <p:spTree>
      <p:nvGrpSpPr>
        <p:cNvPr id="1" name=""/>
        <p:cNvGrpSpPr/>
        <p:nvPr/>
      </p:nvGrpSpPr>
      <p:grpSpPr>
        <a:xfrm>
          <a:off x="0" y="0"/>
          <a:ext cx="0" cy="0"/>
          <a:chOff x="0" y="0"/>
          <a:chExt cx="0" cy="0"/>
        </a:xfrm>
      </p:grpSpPr>
      <p:sp>
        <p:nvSpPr>
          <p:cNvPr id="7" name="長方形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rtl="0" fontAlgn="auto">
              <a:lnSpc>
                <a:spcPct val="100000"/>
              </a:lnSpc>
              <a:spcBef>
                <a:spcPts val="0"/>
              </a:spcBef>
              <a:spcAft>
                <a:spcPts val="0"/>
              </a:spcAft>
              <a:buClrTx/>
              <a:buSzTx/>
              <a:buFontTx/>
              <a:buNone/>
              <a:tabLst/>
            </a:pPr>
            <a:endParaRPr kumimoji="0" lang="ja-JP" altLang="en-US" b="0" i="0" u="none" strike="noStrike" kern="0" cap="none" spc="0" normalizeH="0" baseline="0" dirty="0">
              <a:ln>
                <a:noFill/>
              </a:ln>
              <a:solidFill>
                <a:prstClr val="white"/>
              </a:solidFill>
              <a:effectLst/>
              <a:uLnTx/>
              <a:uFillTx/>
              <a:latin typeface="Euphemia"/>
            </a:endParaRPr>
          </a:p>
        </p:txBody>
      </p:sp>
      <p:sp>
        <p:nvSpPr>
          <p:cNvPr id="8" name="長方形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ja-JP" altLang="en-US" dirty="0"/>
          </a:p>
        </p:txBody>
      </p:sp>
      <p:sp>
        <p:nvSpPr>
          <p:cNvPr id="2" name="タイトル 1"/>
          <p:cNvSpPr>
            <a:spLocks noGrp="1"/>
          </p:cNvSpPr>
          <p:nvPr>
            <p:ph type="title"/>
          </p:nvPr>
        </p:nvSpPr>
        <p:spPr>
          <a:xfrm>
            <a:off x="1524000" y="1143000"/>
            <a:ext cx="9144000" cy="2667000"/>
          </a:xfrm>
        </p:spPr>
        <p:txBody>
          <a:bodyPr rtlCol="0" anchor="b">
            <a:normAutofit/>
          </a:bodyPr>
          <a:lstStyle>
            <a:lvl1pPr algn="ctr" rtl="0">
              <a:defRPr sz="5200" b="0"/>
            </a:lvl1pPr>
          </a:lstStyle>
          <a:p>
            <a:pPr rtl="0"/>
            <a:r>
              <a:rPr lang="ja-JP" altLang="en-US"/>
              <a:t>マスター タイトルの書式設定</a:t>
            </a:r>
            <a:endParaRPr lang="ja-JP" altLang="en-US" dirty="0"/>
          </a:p>
        </p:txBody>
      </p:sp>
      <p:sp>
        <p:nvSpPr>
          <p:cNvPr id="3" name="テキスト プレースホルダー 2"/>
          <p:cNvSpPr>
            <a:spLocks noGrp="1"/>
          </p:cNvSpPr>
          <p:nvPr>
            <p:ph type="body" idx="1"/>
          </p:nvPr>
        </p:nvSpPr>
        <p:spPr>
          <a:xfrm>
            <a:off x="1524000" y="3810000"/>
            <a:ext cx="9144000" cy="1143000"/>
          </a:xfrm>
        </p:spPr>
        <p:txBody>
          <a:bodyPr rtlCol="0" anchor="t">
            <a:normAutofit/>
          </a:bodyPr>
          <a:lstStyle>
            <a:lvl1pPr marL="0" indent="0" algn="ctr" rtl="0">
              <a:spcBef>
                <a:spcPts val="0"/>
              </a:spcBef>
              <a:buNone/>
              <a:defRPr sz="2400" cap="none" baseline="0">
                <a:solidFill>
                  <a:schemeClr val="tx2"/>
                </a:solidFill>
              </a:defRPr>
            </a:lvl1pPr>
            <a:lvl2pPr marL="457200" indent="0" algn="l" rtl="0">
              <a:buNone/>
              <a:defRPr sz="1800">
                <a:solidFill>
                  <a:schemeClr val="tx1">
                    <a:tint val="75000"/>
                  </a:schemeClr>
                </a:solidFill>
              </a:defRPr>
            </a:lvl2pPr>
            <a:lvl3pPr marL="914400" indent="0" algn="l" rtl="0">
              <a:buNone/>
              <a:defRPr sz="1600">
                <a:solidFill>
                  <a:schemeClr val="tx1">
                    <a:tint val="75000"/>
                  </a:schemeClr>
                </a:solidFill>
              </a:defRPr>
            </a:lvl3pPr>
            <a:lvl4pPr marL="1371600" indent="0" algn="l" rtl="0">
              <a:buNone/>
              <a:defRPr sz="1400">
                <a:solidFill>
                  <a:schemeClr val="tx1">
                    <a:tint val="75000"/>
                  </a:schemeClr>
                </a:solidFill>
              </a:defRPr>
            </a:lvl4pPr>
            <a:lvl5pPr marL="1828800" indent="0" algn="l" rtl="0">
              <a:buNone/>
              <a:defRPr sz="1400">
                <a:solidFill>
                  <a:schemeClr val="tx1">
                    <a:tint val="75000"/>
                  </a:schemeClr>
                </a:solidFill>
              </a:defRPr>
            </a:lvl5pPr>
            <a:lvl6pPr marL="2286000" indent="0" algn="l" rtl="0">
              <a:buNone/>
              <a:defRPr sz="1400">
                <a:solidFill>
                  <a:schemeClr val="tx1">
                    <a:tint val="75000"/>
                  </a:schemeClr>
                </a:solidFill>
              </a:defRPr>
            </a:lvl6pPr>
            <a:lvl7pPr marL="2743200" indent="0" algn="l" rtl="0">
              <a:buNone/>
              <a:defRPr sz="1400">
                <a:solidFill>
                  <a:schemeClr val="tx1">
                    <a:tint val="75000"/>
                  </a:schemeClr>
                </a:solidFill>
              </a:defRPr>
            </a:lvl7pPr>
            <a:lvl8pPr marL="3200400" indent="0" algn="l" rtl="0">
              <a:buNone/>
              <a:defRPr sz="1400">
                <a:solidFill>
                  <a:schemeClr val="tx1">
                    <a:tint val="75000"/>
                  </a:schemeClr>
                </a:solidFill>
              </a:defRPr>
            </a:lvl8pPr>
            <a:lvl9pPr marL="3657600" indent="0" algn="l" rtl="0">
              <a:buNone/>
              <a:defRPr sz="1400">
                <a:solidFill>
                  <a:schemeClr val="tx1">
                    <a:tint val="75000"/>
                  </a:schemeClr>
                </a:solidFill>
              </a:defRPr>
            </a:lvl9pPr>
          </a:lstStyle>
          <a:p>
            <a:pPr lvl="0" rtl="0"/>
            <a:r>
              <a:rPr lang="ja-JP" altLang="en-US"/>
              <a:t>マスター テキストの書式設定</a:t>
            </a:r>
          </a:p>
        </p:txBody>
      </p:sp>
      <p:sp>
        <p:nvSpPr>
          <p:cNvPr id="5" name="フッター プレースホルダー 4"/>
          <p:cNvSpPr>
            <a:spLocks noGrp="1"/>
          </p:cNvSpPr>
          <p:nvPr>
            <p:ph type="ftr" sz="quarter" idx="11"/>
          </p:nvPr>
        </p:nvSpPr>
        <p:spPr/>
        <p:txBody>
          <a:bodyPr rtlCol="0"/>
          <a:lstStyle/>
          <a:p>
            <a:pPr rtl="0"/>
            <a:endParaRPr lang="ja-JP" altLang="en-US" dirty="0"/>
          </a:p>
        </p:txBody>
      </p:sp>
      <p:sp>
        <p:nvSpPr>
          <p:cNvPr id="4" name="日付プレースホルダー 3"/>
          <p:cNvSpPr>
            <a:spLocks noGrp="1"/>
          </p:cNvSpPr>
          <p:nvPr>
            <p:ph type="dt" sz="half" idx="10"/>
          </p:nvPr>
        </p:nvSpPr>
        <p:spPr/>
        <p:txBody>
          <a:bodyPr rtlCol="0"/>
          <a:lstStyle>
            <a:lvl1pPr>
              <a:defRPr/>
            </a:lvl1pPr>
          </a:lstStyle>
          <a:p>
            <a:endParaRPr lang="ja-JP" altLang="en-US" dirty="0"/>
          </a:p>
        </p:txBody>
      </p:sp>
      <p:sp>
        <p:nvSpPr>
          <p:cNvPr id="6" name="スライド番号プレースホルダー 5"/>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別のセクション ヘッダー">
    <p:bg>
      <p:bgRef idx="1003">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524000" y="1143000"/>
            <a:ext cx="9144000" cy="2667000"/>
          </a:xfrm>
        </p:spPr>
        <p:txBody>
          <a:bodyPr rtlCol="0" anchor="b">
            <a:normAutofit/>
          </a:bodyPr>
          <a:lstStyle>
            <a:lvl1pPr algn="ctr" rtl="0">
              <a:defRPr sz="5200" b="0">
                <a:solidFill>
                  <a:schemeClr val="tx1"/>
                </a:solidFill>
              </a:defRPr>
            </a:lvl1pPr>
          </a:lstStyle>
          <a:p>
            <a:pPr rtl="0"/>
            <a:r>
              <a:rPr lang="ja-JP" altLang="en-US"/>
              <a:t>マスター タイトルの書式設定</a:t>
            </a:r>
            <a:endParaRPr lang="ja-JP" altLang="en-US" dirty="0"/>
          </a:p>
        </p:txBody>
      </p:sp>
      <p:sp>
        <p:nvSpPr>
          <p:cNvPr id="3" name="テキスト プレースホルダー 2"/>
          <p:cNvSpPr>
            <a:spLocks noGrp="1"/>
          </p:cNvSpPr>
          <p:nvPr>
            <p:ph type="body" idx="1"/>
          </p:nvPr>
        </p:nvSpPr>
        <p:spPr>
          <a:xfrm>
            <a:off x="1522413" y="3810000"/>
            <a:ext cx="9144000" cy="1143000"/>
          </a:xfrm>
        </p:spPr>
        <p:txBody>
          <a:bodyPr rtlCol="0" anchor="t">
            <a:normAutofit/>
          </a:bodyPr>
          <a:lstStyle>
            <a:lvl1pPr marL="0" indent="0" algn="ctr" rtl="0">
              <a:spcBef>
                <a:spcPts val="0"/>
              </a:spcBef>
              <a:buNone/>
              <a:defRPr sz="2400" cap="none" baseline="0">
                <a:solidFill>
                  <a:schemeClr val="tx1"/>
                </a:solidFill>
              </a:defRPr>
            </a:lvl1pPr>
            <a:lvl2pPr marL="457200" indent="0" algn="l" rtl="0">
              <a:buNone/>
              <a:defRPr sz="1800">
                <a:solidFill>
                  <a:schemeClr val="tx1">
                    <a:tint val="75000"/>
                  </a:schemeClr>
                </a:solidFill>
              </a:defRPr>
            </a:lvl2pPr>
            <a:lvl3pPr marL="914400" indent="0" algn="l" rtl="0">
              <a:buNone/>
              <a:defRPr sz="1600">
                <a:solidFill>
                  <a:schemeClr val="tx1">
                    <a:tint val="75000"/>
                  </a:schemeClr>
                </a:solidFill>
              </a:defRPr>
            </a:lvl3pPr>
            <a:lvl4pPr marL="1371600" indent="0" algn="l" rtl="0">
              <a:buNone/>
              <a:defRPr sz="1400">
                <a:solidFill>
                  <a:schemeClr val="tx1">
                    <a:tint val="75000"/>
                  </a:schemeClr>
                </a:solidFill>
              </a:defRPr>
            </a:lvl4pPr>
            <a:lvl5pPr marL="1828800" indent="0" algn="l" rtl="0">
              <a:buNone/>
              <a:defRPr sz="1400">
                <a:solidFill>
                  <a:schemeClr val="tx1">
                    <a:tint val="75000"/>
                  </a:schemeClr>
                </a:solidFill>
              </a:defRPr>
            </a:lvl5pPr>
            <a:lvl6pPr marL="2286000" indent="0" algn="l" rtl="0">
              <a:buNone/>
              <a:defRPr sz="1400">
                <a:solidFill>
                  <a:schemeClr val="tx1">
                    <a:tint val="75000"/>
                  </a:schemeClr>
                </a:solidFill>
              </a:defRPr>
            </a:lvl6pPr>
            <a:lvl7pPr marL="2743200" indent="0" algn="l" rtl="0">
              <a:buNone/>
              <a:defRPr sz="1400">
                <a:solidFill>
                  <a:schemeClr val="tx1">
                    <a:tint val="75000"/>
                  </a:schemeClr>
                </a:solidFill>
              </a:defRPr>
            </a:lvl7pPr>
            <a:lvl8pPr marL="3200400" indent="0" algn="l" rtl="0">
              <a:buNone/>
              <a:defRPr sz="1400">
                <a:solidFill>
                  <a:schemeClr val="tx1">
                    <a:tint val="75000"/>
                  </a:schemeClr>
                </a:solidFill>
              </a:defRPr>
            </a:lvl8pPr>
            <a:lvl9pPr marL="3657600" indent="0" algn="l" rtl="0">
              <a:buNone/>
              <a:defRPr sz="1400">
                <a:solidFill>
                  <a:schemeClr val="tx1">
                    <a:tint val="75000"/>
                  </a:schemeClr>
                </a:solidFill>
              </a:defRPr>
            </a:lvl9pPr>
          </a:lstStyle>
          <a:p>
            <a:pPr lvl="0" rtl="0"/>
            <a:r>
              <a:rPr lang="ja-JP" altLang="en-US"/>
              <a:t>マスター テキストの書式設定</a:t>
            </a:r>
          </a:p>
        </p:txBody>
      </p:sp>
      <p:sp>
        <p:nvSpPr>
          <p:cNvPr id="5" name="フッター プレースホルダー 4"/>
          <p:cNvSpPr>
            <a:spLocks noGrp="1"/>
          </p:cNvSpPr>
          <p:nvPr>
            <p:ph type="ftr" sz="quarter" idx="11"/>
          </p:nvPr>
        </p:nvSpPr>
        <p:spPr/>
        <p:txBody>
          <a:bodyPr rtlCol="0"/>
          <a:lstStyle>
            <a:lvl1pPr algn="l" rtl="0">
              <a:defRPr>
                <a:solidFill>
                  <a:schemeClr val="tx2"/>
                </a:solidFill>
              </a:defRPr>
            </a:lvl1pPr>
          </a:lstStyle>
          <a:p>
            <a:pPr rtl="0"/>
            <a:endParaRPr lang="ja-JP" altLang="en-US" dirty="0"/>
          </a:p>
        </p:txBody>
      </p:sp>
      <p:sp>
        <p:nvSpPr>
          <p:cNvPr id="4" name="日付プレースホルダー 3"/>
          <p:cNvSpPr>
            <a:spLocks noGrp="1"/>
          </p:cNvSpPr>
          <p:nvPr>
            <p:ph type="dt" sz="half" idx="10"/>
          </p:nvPr>
        </p:nvSpPr>
        <p:spPr/>
        <p:txBody>
          <a:bodyPr rtlCol="0"/>
          <a:lstStyle>
            <a:lvl1pPr algn="r" rtl="0">
              <a:defRPr>
                <a:solidFill>
                  <a:schemeClr val="tx2"/>
                </a:solidFill>
              </a:defRPr>
            </a:lvl1pPr>
          </a:lstStyle>
          <a:p>
            <a:endParaRPr lang="ja-JP" altLang="en-US" dirty="0"/>
          </a:p>
        </p:txBody>
      </p:sp>
      <p:sp>
        <p:nvSpPr>
          <p:cNvPr id="6" name="スライド番号プレースホルダー 5"/>
          <p:cNvSpPr>
            <a:spLocks noGrp="1"/>
          </p:cNvSpPr>
          <p:nvPr>
            <p:ph type="sldNum" sz="quarter" idx="12"/>
          </p:nvPr>
        </p:nvSpPr>
        <p:spPr/>
        <p:txBody>
          <a:bodyPr rtlCol="0"/>
          <a:lstStyle>
            <a:lvl1pPr algn="r" rtl="0">
              <a:defRPr>
                <a:solidFill>
                  <a:schemeClr val="tx2"/>
                </a:solidFill>
              </a:defRPr>
            </a:lvl1pPr>
          </a:lstStyle>
          <a:p>
            <a:fld id="{CA8D9AD5-F248-4919-864A-CFD76CC027D6}" type="slidenum">
              <a:rPr lang="en-US" altLang="ja-JP" smtClean="0"/>
              <a:pPr/>
              <a:t>‹#›</a:t>
            </a:fld>
            <a:endParaRPr lang="ja-JP" altLang="en-US" dirty="0"/>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段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ja-JP" altLang="en-US" dirty="0"/>
          </a:p>
        </p:txBody>
      </p:sp>
      <p:sp>
        <p:nvSpPr>
          <p:cNvPr id="3" name="コンテンツ プレースホルダー 2"/>
          <p:cNvSpPr>
            <a:spLocks noGrp="1"/>
          </p:cNvSpPr>
          <p:nvPr>
            <p:ph sz="half" idx="1"/>
          </p:nvPr>
        </p:nvSpPr>
        <p:spPr>
          <a:xfrm>
            <a:off x="1341120" y="1901952"/>
            <a:ext cx="4572000" cy="4123944"/>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4" name="コンテンツ プレースホルダー 3"/>
          <p:cNvSpPr>
            <a:spLocks noGrp="1"/>
          </p:cNvSpPr>
          <p:nvPr>
            <p:ph sz="half" idx="2"/>
          </p:nvPr>
        </p:nvSpPr>
        <p:spPr>
          <a:xfrm>
            <a:off x="6278880" y="1901952"/>
            <a:ext cx="4572000" cy="4123944"/>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6" name="フッター プレースホルダー 5"/>
          <p:cNvSpPr>
            <a:spLocks noGrp="1"/>
          </p:cNvSpPr>
          <p:nvPr>
            <p:ph type="ftr" sz="quarter" idx="11"/>
          </p:nvPr>
        </p:nvSpPr>
        <p:spPr/>
        <p:txBody>
          <a:bodyPr rtlCol="0"/>
          <a:lstStyle/>
          <a:p>
            <a:pPr rtl="0"/>
            <a:endParaRPr lang="ja-JP" altLang="en-US" dirty="0"/>
          </a:p>
        </p:txBody>
      </p:sp>
      <p:sp>
        <p:nvSpPr>
          <p:cNvPr id="5" name="日付プレースホルダー 4"/>
          <p:cNvSpPr>
            <a:spLocks noGrp="1"/>
          </p:cNvSpPr>
          <p:nvPr>
            <p:ph type="dt" sz="half" idx="10"/>
          </p:nvPr>
        </p:nvSpPr>
        <p:spPr/>
        <p:txBody>
          <a:bodyPr rtlCol="0"/>
          <a:lstStyle>
            <a:lvl1pPr>
              <a:defRPr/>
            </a:lvl1pPr>
          </a:lstStyle>
          <a:p>
            <a:endParaRPr lang="ja-JP" altLang="en-US" dirty="0"/>
          </a:p>
        </p:txBody>
      </p:sp>
      <p:sp>
        <p:nvSpPr>
          <p:cNvPr id="7" name="スライド番号プレースホルダー 6"/>
          <p:cNvSpPr>
            <a:spLocks noGrp="1"/>
          </p:cNvSpPr>
          <p:nvPr>
            <p:ph type="sldNum" sz="quarter" idx="12"/>
          </p:nvPr>
        </p:nvSpPr>
        <p:spPr/>
        <p:txBody>
          <a:bodyPr rtlCol="0"/>
          <a:lstStyle/>
          <a:p>
            <a:pPr rtl="0"/>
            <a:fld id="{A0ECE5F2-81AA-4605-B028-6FBA391056AF}" type="slidenum">
              <a:rPr lang="en-US" altLang="ja-JP" smtClean="0"/>
              <a:t>‹#›</a:t>
            </a:fld>
            <a:endParaRPr lang="ja-JP" altLang="en-US" dirty="0"/>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341120" y="466344"/>
            <a:ext cx="9509760" cy="1234440"/>
          </a:xfrm>
        </p:spPr>
        <p:txBody>
          <a:bodyPr rtlCol="0"/>
          <a:lstStyle/>
          <a:p>
            <a:pPr rtl="0"/>
            <a:r>
              <a:rPr lang="ja-JP" altLang="en-US"/>
              <a:t>マスター タイトルの書式設定</a:t>
            </a:r>
            <a:endParaRPr lang="ja-JP" altLang="en-US" dirty="0"/>
          </a:p>
        </p:txBody>
      </p:sp>
      <p:sp>
        <p:nvSpPr>
          <p:cNvPr id="3" name="テキスト プレースホルダー 2"/>
          <p:cNvSpPr>
            <a:spLocks noGrp="1"/>
          </p:cNvSpPr>
          <p:nvPr>
            <p:ph type="body" idx="1"/>
          </p:nvPr>
        </p:nvSpPr>
        <p:spPr>
          <a:xfrm>
            <a:off x="1341120" y="1837464"/>
            <a:ext cx="4572000" cy="766588"/>
          </a:xfrm>
        </p:spPr>
        <p:txBody>
          <a:bodyPr rtlCol="0" anchor="ctr">
            <a:normAutofit/>
          </a:bodyPr>
          <a:lstStyle>
            <a:lvl1pPr marL="0" indent="0" algn="l" rtl="0">
              <a:spcBef>
                <a:spcPts val="0"/>
              </a:spcBef>
              <a:buNone/>
              <a:defRPr sz="2200" b="0" cap="none" baseline="0"/>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ja-JP" altLang="en-US"/>
              <a:t>マスター テキストの書式設定</a:t>
            </a:r>
          </a:p>
        </p:txBody>
      </p:sp>
      <p:sp>
        <p:nvSpPr>
          <p:cNvPr id="4" name="コンテンツ プレースホルダー 3"/>
          <p:cNvSpPr>
            <a:spLocks noGrp="1"/>
          </p:cNvSpPr>
          <p:nvPr>
            <p:ph sz="half" idx="2"/>
          </p:nvPr>
        </p:nvSpPr>
        <p:spPr>
          <a:xfrm>
            <a:off x="1341120" y="2740732"/>
            <a:ext cx="4572000" cy="3288847"/>
          </a:xfrm>
        </p:spPr>
        <p:txBody>
          <a:bodyPr rtlCol="0">
            <a:normAutofit/>
          </a:bodyPr>
          <a:lstStyle>
            <a:lvl1pPr algn="l" rtl="0">
              <a:defRPr sz="1800"/>
            </a:lvl1pPr>
            <a:lvl2pPr algn="l" rtl="0">
              <a:defRPr sz="1600"/>
            </a:lvl2pPr>
            <a:lvl3pPr algn="l" rtl="0">
              <a:defRPr sz="140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5" name="テキスト プレースホルダー 4"/>
          <p:cNvSpPr>
            <a:spLocks noGrp="1"/>
          </p:cNvSpPr>
          <p:nvPr>
            <p:ph type="body" sz="quarter" idx="3"/>
          </p:nvPr>
        </p:nvSpPr>
        <p:spPr>
          <a:xfrm>
            <a:off x="6278880" y="1837464"/>
            <a:ext cx="4572000" cy="766588"/>
          </a:xfrm>
        </p:spPr>
        <p:txBody>
          <a:bodyPr rtlCol="0" anchor="ctr">
            <a:normAutofit/>
          </a:bodyPr>
          <a:lstStyle>
            <a:lvl1pPr marL="0" indent="0" algn="l" rtl="0">
              <a:spcBef>
                <a:spcPts val="0"/>
              </a:spcBef>
              <a:buNone/>
              <a:defRPr sz="2200" b="0" cap="none" baseline="0"/>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ja-JP" altLang="en-US"/>
              <a:t>マスター テキストの書式設定</a:t>
            </a:r>
          </a:p>
        </p:txBody>
      </p:sp>
      <p:sp>
        <p:nvSpPr>
          <p:cNvPr id="6" name="コンテンツ プレースホルダー 5"/>
          <p:cNvSpPr>
            <a:spLocks noGrp="1"/>
          </p:cNvSpPr>
          <p:nvPr>
            <p:ph sz="quarter" idx="4"/>
          </p:nvPr>
        </p:nvSpPr>
        <p:spPr>
          <a:xfrm>
            <a:off x="6278880" y="2740732"/>
            <a:ext cx="4572000" cy="3288847"/>
          </a:xfrm>
        </p:spPr>
        <p:txBody>
          <a:bodyPr rtlCol="0">
            <a:normAutofit/>
          </a:bodyPr>
          <a:lstStyle>
            <a:lvl1pPr algn="l" rtl="0">
              <a:defRPr sz="1800"/>
            </a:lvl1pPr>
            <a:lvl2pPr algn="l" rtl="0">
              <a:defRPr sz="1600"/>
            </a:lvl2pPr>
            <a:lvl3pPr algn="l" rtl="0">
              <a:defRPr sz="1400"/>
            </a:lvl3pPr>
            <a:lvl4pPr algn="l" rtl="0">
              <a:defRPr sz="1200"/>
            </a:lvl4pPr>
            <a:lvl5pPr algn="l" rtl="0">
              <a:defRPr sz="1200"/>
            </a:lvl5pPr>
            <a:lvl6pPr algn="l" rtl="0">
              <a:defRPr sz="1200"/>
            </a:lvl6pPr>
            <a:lvl7pPr algn="l" rtl="0">
              <a:defRPr sz="1200"/>
            </a:lvl7pPr>
            <a:lvl8pPr algn="l" rtl="0">
              <a:defRPr sz="1200"/>
            </a:lvl8pPr>
            <a:lvl9pPr algn="l" rtl="0">
              <a:defRPr sz="1200"/>
            </a:lvl9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8" name="フッター プレースホルダー 7"/>
          <p:cNvSpPr>
            <a:spLocks noGrp="1"/>
          </p:cNvSpPr>
          <p:nvPr>
            <p:ph type="ftr" sz="quarter" idx="11"/>
          </p:nvPr>
        </p:nvSpPr>
        <p:spPr/>
        <p:txBody>
          <a:bodyPr rtlCol="0"/>
          <a:lstStyle/>
          <a:p>
            <a:pPr rtl="0"/>
            <a:endParaRPr lang="ja-JP" altLang="en-US" dirty="0"/>
          </a:p>
        </p:txBody>
      </p:sp>
      <p:sp>
        <p:nvSpPr>
          <p:cNvPr id="7" name="日付プレースホルダー 6"/>
          <p:cNvSpPr>
            <a:spLocks noGrp="1"/>
          </p:cNvSpPr>
          <p:nvPr>
            <p:ph type="dt" sz="half" idx="10"/>
          </p:nvPr>
        </p:nvSpPr>
        <p:spPr/>
        <p:txBody>
          <a:bodyPr rtlCol="0"/>
          <a:lstStyle>
            <a:lvl1pPr>
              <a:defRPr/>
            </a:lvl1pPr>
          </a:lstStyle>
          <a:p>
            <a:endParaRPr lang="ja-JP" altLang="en-US" dirty="0"/>
          </a:p>
        </p:txBody>
      </p:sp>
      <p:sp>
        <p:nvSpPr>
          <p:cNvPr id="9" name="スライド番号プレースホルダー 8"/>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ja-JP" altLang="en-US" dirty="0"/>
          </a:p>
        </p:txBody>
      </p:sp>
      <p:sp>
        <p:nvSpPr>
          <p:cNvPr id="4" name="フッター プレースホルダー 3"/>
          <p:cNvSpPr>
            <a:spLocks noGrp="1"/>
          </p:cNvSpPr>
          <p:nvPr>
            <p:ph type="ftr" sz="quarter" idx="11"/>
          </p:nvPr>
        </p:nvSpPr>
        <p:spPr/>
        <p:txBody>
          <a:bodyPr rtlCol="0"/>
          <a:lstStyle/>
          <a:p>
            <a:pPr rtl="0"/>
            <a:endParaRPr lang="ja-JP" altLang="en-US" dirty="0"/>
          </a:p>
        </p:txBody>
      </p:sp>
      <p:sp>
        <p:nvSpPr>
          <p:cNvPr id="3" name="日付プレースホルダー 2"/>
          <p:cNvSpPr>
            <a:spLocks noGrp="1"/>
          </p:cNvSpPr>
          <p:nvPr>
            <p:ph type="dt" sz="half" idx="10"/>
          </p:nvPr>
        </p:nvSpPr>
        <p:spPr/>
        <p:txBody>
          <a:bodyPr rtlCol="0"/>
          <a:lstStyle>
            <a:lvl1pPr>
              <a:defRPr/>
            </a:lvl1pPr>
          </a:lstStyle>
          <a:p>
            <a:endParaRPr lang="ja-JP" altLang="en-US" dirty="0"/>
          </a:p>
        </p:txBody>
      </p:sp>
      <p:sp>
        <p:nvSpPr>
          <p:cNvPr id="5" name="スライド番号プレースホルダー 4"/>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rtlCol="0"/>
          <a:lstStyle>
            <a:lvl1pPr algn="l" rtl="0">
              <a:defRPr>
                <a:solidFill>
                  <a:schemeClr val="tx2"/>
                </a:solidFill>
              </a:defRPr>
            </a:lvl1pPr>
          </a:lstStyle>
          <a:p>
            <a:pPr rtl="0"/>
            <a:endParaRPr lang="ja-JP" altLang="en-US" dirty="0"/>
          </a:p>
        </p:txBody>
      </p:sp>
      <p:sp>
        <p:nvSpPr>
          <p:cNvPr id="2" name="日付プレースホルダー 1"/>
          <p:cNvSpPr>
            <a:spLocks noGrp="1"/>
          </p:cNvSpPr>
          <p:nvPr>
            <p:ph type="dt" sz="half" idx="10"/>
          </p:nvPr>
        </p:nvSpPr>
        <p:spPr/>
        <p:txBody>
          <a:bodyPr rtlCol="0"/>
          <a:lstStyle>
            <a:lvl1pPr algn="r" rtl="0">
              <a:defRPr>
                <a:solidFill>
                  <a:schemeClr val="tx2"/>
                </a:solidFill>
              </a:defRPr>
            </a:lvl1pPr>
          </a:lstStyle>
          <a:p>
            <a:endParaRPr lang="ja-JP" altLang="en-US" dirty="0"/>
          </a:p>
        </p:txBody>
      </p:sp>
      <p:sp>
        <p:nvSpPr>
          <p:cNvPr id="4" name="スライド番号プレースホルダー 3"/>
          <p:cNvSpPr>
            <a:spLocks noGrp="1"/>
          </p:cNvSpPr>
          <p:nvPr>
            <p:ph type="sldNum" sz="quarter" idx="12"/>
          </p:nvPr>
        </p:nvSpPr>
        <p:spPr/>
        <p:txBody>
          <a:bodyPr rtlCol="0"/>
          <a:lstStyle>
            <a:lvl1pPr algn="r" rtl="0">
              <a:defRPr>
                <a:solidFill>
                  <a:schemeClr val="tx2"/>
                </a:solidFill>
              </a:defRPr>
            </a:lvl1pPr>
          </a:lstStyle>
          <a:p>
            <a:fld id="{CA8D9AD5-F248-4919-864A-CFD76CC027D6}" type="slidenum">
              <a:rPr lang="en-US" altLang="ja-JP" smtClean="0"/>
              <a:pPr/>
              <a:t>‹#›</a:t>
            </a:fld>
            <a:endParaRPr lang="ja-JP" altLang="en-US" dirty="0"/>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キャプション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60412" y="2362200"/>
            <a:ext cx="3200400" cy="1990725"/>
          </a:xfrm>
        </p:spPr>
        <p:txBody>
          <a:bodyPr rtlCol="0" anchor="b">
            <a:normAutofit/>
          </a:bodyPr>
          <a:lstStyle>
            <a:lvl1pPr algn="l" rtl="0">
              <a:defRPr sz="3400" b="0"/>
            </a:lvl1pPr>
          </a:lstStyle>
          <a:p>
            <a:pPr rtl="0"/>
            <a:r>
              <a:rPr lang="ja-JP" altLang="en-US"/>
              <a:t>マスター タイトルの書式設定</a:t>
            </a:r>
            <a:endParaRPr lang="ja-JP" altLang="en-US" dirty="0"/>
          </a:p>
        </p:txBody>
      </p:sp>
      <p:sp>
        <p:nvSpPr>
          <p:cNvPr id="4" name="テキスト プレースホルダー 3"/>
          <p:cNvSpPr>
            <a:spLocks noGrp="1"/>
          </p:cNvSpPr>
          <p:nvPr>
            <p:ph type="body" sz="half" idx="2"/>
          </p:nvPr>
        </p:nvSpPr>
        <p:spPr>
          <a:xfrm>
            <a:off x="760412" y="4367308"/>
            <a:ext cx="3200400" cy="1622012"/>
          </a:xfrm>
        </p:spPr>
        <p:txBody>
          <a:bodyPr rtlCol="0">
            <a:normAutofit/>
          </a:bodyPr>
          <a:lstStyle>
            <a:lvl1pPr marL="0" indent="0" algn="l" rtl="0">
              <a:spcBef>
                <a:spcPts val="1200"/>
              </a:spcBef>
              <a:buNone/>
              <a:defRPr sz="160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ja-JP" altLang="en-US"/>
              <a:t>マスター テキストの書式設定</a:t>
            </a:r>
          </a:p>
        </p:txBody>
      </p:sp>
      <p:sp>
        <p:nvSpPr>
          <p:cNvPr id="3" name="コンテンツ プレースホルダー 2"/>
          <p:cNvSpPr>
            <a:spLocks noGrp="1"/>
          </p:cNvSpPr>
          <p:nvPr>
            <p:ph idx="1"/>
          </p:nvPr>
        </p:nvSpPr>
        <p:spPr>
          <a:xfrm>
            <a:off x="4494212" y="685800"/>
            <a:ext cx="7239001" cy="5486400"/>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ja-JP" altLang="en-US" dirty="0"/>
          </a:p>
        </p:txBody>
      </p:sp>
      <p:sp>
        <p:nvSpPr>
          <p:cNvPr id="6" name="フッター プレースホルダー 5"/>
          <p:cNvSpPr>
            <a:spLocks noGrp="1"/>
          </p:cNvSpPr>
          <p:nvPr>
            <p:ph type="ftr" sz="quarter" idx="11"/>
          </p:nvPr>
        </p:nvSpPr>
        <p:spPr/>
        <p:txBody>
          <a:bodyPr rtlCol="0"/>
          <a:lstStyle/>
          <a:p>
            <a:pPr rtl="0"/>
            <a:endParaRPr lang="ja-JP" altLang="en-US" dirty="0"/>
          </a:p>
        </p:txBody>
      </p:sp>
      <p:sp>
        <p:nvSpPr>
          <p:cNvPr id="5" name="日付プレースホルダー 4"/>
          <p:cNvSpPr>
            <a:spLocks noGrp="1"/>
          </p:cNvSpPr>
          <p:nvPr>
            <p:ph type="dt" sz="half" idx="10"/>
          </p:nvPr>
        </p:nvSpPr>
        <p:spPr/>
        <p:txBody>
          <a:bodyPr rtlCol="0"/>
          <a:lstStyle>
            <a:lvl1pPr>
              <a:defRPr/>
            </a:lvl1pPr>
          </a:lstStyle>
          <a:p>
            <a:endParaRPr lang="ja-JP" altLang="en-US" dirty="0"/>
          </a:p>
        </p:txBody>
      </p:sp>
      <p:sp>
        <p:nvSpPr>
          <p:cNvPr id="7" name="スライド番号プレースホルダー 6"/>
          <p:cNvSpPr>
            <a:spLocks noGrp="1"/>
          </p:cNvSpPr>
          <p:nvPr>
            <p:ph type="sldNum" sz="quarter" idx="12"/>
          </p:nvPr>
        </p:nvSpPr>
        <p:spPr/>
        <p:txBody>
          <a:bodyPr rtlCol="0"/>
          <a:lstStyle/>
          <a:p>
            <a:pPr rtl="0"/>
            <a:fld id="{CA8D9AD5-F248-4919-864A-CFD76CC027D6}" type="slidenum">
              <a:rPr lang="en-US" altLang="ja-JP" smtClean="0"/>
              <a:t>‹#›</a:t>
            </a:fld>
            <a:endParaRPr lang="ja-JP" altLang="en-US" dirty="0"/>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長方形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rtl="0" fontAlgn="auto">
              <a:lnSpc>
                <a:spcPct val="100000"/>
              </a:lnSpc>
              <a:spcBef>
                <a:spcPts val="0"/>
              </a:spcBef>
              <a:spcAft>
                <a:spcPts val="0"/>
              </a:spcAft>
              <a:buClrTx/>
              <a:buSzTx/>
              <a:buFontTx/>
              <a:buNone/>
              <a:tabLst/>
            </a:pPr>
            <a:endParaRPr kumimoji="0" lang="ja-JP" altLang="en-US" b="0" i="0" u="none" strike="noStrike" kern="0" cap="none" spc="0" normalizeH="0" baseline="0" dirty="0">
              <a:ln>
                <a:noFill/>
              </a:ln>
              <a:solidFill>
                <a:prstClr val="white"/>
              </a:solidFill>
              <a:effectLst/>
              <a:uLnTx/>
              <a:uFillTx/>
              <a:latin typeface="ＭＳ Ｐゴシック" panose="020B0600070205080204" pitchFamily="50" charset="-128"/>
              <a:ea typeface="ＭＳ Ｐゴシック" panose="020B0600070205080204" pitchFamily="50" charset="-128"/>
            </a:endParaRPr>
          </a:p>
        </p:txBody>
      </p:sp>
      <p:sp>
        <p:nvSpPr>
          <p:cNvPr id="8" name="長方形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ja-JP" altLang="en-US" dirty="0">
              <a:latin typeface="ＭＳ Ｐゴシック" panose="020B0600070205080204" pitchFamily="50" charset="-128"/>
              <a:ea typeface="ＭＳ Ｐゴシック" panose="020B0600070205080204" pitchFamily="50" charset="-128"/>
            </a:endParaRPr>
          </a:p>
        </p:txBody>
      </p:sp>
      <p:sp>
        <p:nvSpPr>
          <p:cNvPr id="2" name="タイトル プレースホルダー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pPr rtl="0"/>
            <a:r>
              <a:rPr lang="ja-JP" altLang="en-US" dirty="0"/>
              <a:t>クリックしてマスター タイトルのスタイルを編集する</a:t>
            </a:r>
          </a:p>
        </p:txBody>
      </p:sp>
      <p:sp>
        <p:nvSpPr>
          <p:cNvPr id="3" name="テキスト プレースホルダー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rtl="0"/>
            <a:r>
              <a:rPr lang="ja-JP" altLang="en-US" dirty="0"/>
              <a:t>マスター テキストの書式設定</a:t>
            </a:r>
          </a:p>
          <a:p>
            <a:pPr lvl="1" rtl="0"/>
            <a:r>
              <a:rPr lang="ja-JP" altLang="en-US" dirty="0"/>
              <a:t>第 </a:t>
            </a:r>
            <a:r>
              <a:rPr lang="en-US" altLang="ja-JP" dirty="0"/>
              <a:t>2 </a:t>
            </a:r>
            <a:r>
              <a:rPr lang="ja-JP" altLang="en-US" dirty="0"/>
              <a:t>レベル</a:t>
            </a:r>
          </a:p>
          <a:p>
            <a:pPr lvl="2" rtl="0"/>
            <a:r>
              <a:rPr lang="ja-JP" altLang="en-US" dirty="0"/>
              <a:t>第 </a:t>
            </a:r>
            <a:r>
              <a:rPr lang="en-US" altLang="ja-JP" dirty="0"/>
              <a:t>3 </a:t>
            </a:r>
            <a:r>
              <a:rPr lang="ja-JP" altLang="en-US" dirty="0"/>
              <a:t>レベル</a:t>
            </a:r>
          </a:p>
          <a:p>
            <a:pPr lvl="3" rtl="0"/>
            <a:r>
              <a:rPr lang="ja-JP" altLang="en-US" dirty="0"/>
              <a:t>第 </a:t>
            </a:r>
            <a:r>
              <a:rPr lang="en-US" altLang="ja-JP" dirty="0"/>
              <a:t>4 </a:t>
            </a:r>
            <a:r>
              <a:rPr lang="ja-JP" altLang="en-US" dirty="0"/>
              <a:t>レベル</a:t>
            </a:r>
          </a:p>
          <a:p>
            <a:pPr lvl="4" rtl="0"/>
            <a:r>
              <a:rPr lang="ja-JP" altLang="en-US" dirty="0"/>
              <a:t>第 </a:t>
            </a:r>
            <a:r>
              <a:rPr lang="en-US" altLang="ja-JP" dirty="0"/>
              <a:t>5 </a:t>
            </a:r>
            <a:r>
              <a:rPr lang="ja-JP" altLang="en-US" dirty="0"/>
              <a:t>レベル</a:t>
            </a:r>
          </a:p>
          <a:p>
            <a:pPr lvl="5" rtl="0"/>
            <a:r>
              <a:rPr lang="ja-JP" altLang="en-US" dirty="0"/>
              <a:t>第 </a:t>
            </a:r>
            <a:r>
              <a:rPr lang="en-US" altLang="ja-JP" dirty="0"/>
              <a:t>6</a:t>
            </a:r>
          </a:p>
          <a:p>
            <a:pPr lvl="6" rtl="0"/>
            <a:r>
              <a:rPr lang="ja-JP" altLang="en-US" dirty="0"/>
              <a:t>第 </a:t>
            </a:r>
            <a:r>
              <a:rPr lang="en-US" altLang="ja-JP" dirty="0"/>
              <a:t>7</a:t>
            </a:r>
          </a:p>
          <a:p>
            <a:pPr lvl="7" rtl="0"/>
            <a:r>
              <a:rPr lang="ja-JP" altLang="en-US" dirty="0"/>
              <a:t>第 </a:t>
            </a:r>
            <a:r>
              <a:rPr lang="en-US" altLang="ja-JP" dirty="0"/>
              <a:t>8</a:t>
            </a:r>
          </a:p>
          <a:p>
            <a:pPr lvl="8" rtl="0"/>
            <a:r>
              <a:rPr lang="ja-JP" altLang="en-US" dirty="0"/>
              <a:t>第 </a:t>
            </a:r>
            <a:r>
              <a:rPr lang="en-US" altLang="ja-JP" dirty="0"/>
              <a:t>9</a:t>
            </a:r>
          </a:p>
        </p:txBody>
      </p:sp>
      <p:sp>
        <p:nvSpPr>
          <p:cNvPr id="5" name="フッター プレースホルダー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rtl="0">
              <a:defRPr sz="1100" cap="all" baseline="0">
                <a:solidFill>
                  <a:schemeClr val="bg2"/>
                </a:solidFill>
                <a:latin typeface="ＭＳ Ｐゴシック" panose="020B0600070205080204" pitchFamily="50" charset="-128"/>
                <a:ea typeface="ＭＳ Ｐゴシック" panose="020B0600070205080204" pitchFamily="50" charset="-128"/>
              </a:defRPr>
            </a:lvl1pPr>
          </a:lstStyle>
          <a:p>
            <a:endParaRPr lang="ja-JP" altLang="en-US" dirty="0"/>
          </a:p>
        </p:txBody>
      </p:sp>
      <p:sp>
        <p:nvSpPr>
          <p:cNvPr id="4" name="日付プレースホルダー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rtl="0">
              <a:defRPr sz="1100">
                <a:solidFill>
                  <a:schemeClr val="bg2"/>
                </a:solidFill>
                <a:latin typeface="ＭＳ Ｐゴシック" panose="020B0600070205080204" pitchFamily="50" charset="-128"/>
                <a:ea typeface="ＭＳ Ｐゴシック" panose="020B0600070205080204" pitchFamily="50" charset="-128"/>
              </a:defRPr>
            </a:lvl1pPr>
          </a:lstStyle>
          <a:p>
            <a:endParaRPr lang="ja-JP" altLang="en-US" dirty="0"/>
          </a:p>
        </p:txBody>
      </p:sp>
      <p:sp>
        <p:nvSpPr>
          <p:cNvPr id="6" name="スライド番号プレースホルダー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rtl="0">
              <a:defRPr sz="1100">
                <a:solidFill>
                  <a:schemeClr val="bg2"/>
                </a:solidFill>
                <a:latin typeface="ＭＳ Ｐゴシック" panose="020B0600070205080204" pitchFamily="50" charset="-128"/>
                <a:ea typeface="ＭＳ Ｐゴシック" panose="020B0600070205080204" pitchFamily="50" charset="-128"/>
              </a:defRPr>
            </a:lvl1pPr>
          </a:lstStyle>
          <a:p>
            <a:fld id="{CA8D9AD5-F248-4919-864A-CFD76CC027D6}" type="slidenum">
              <a:rPr lang="en-US" altLang="ja-JP" smtClean="0"/>
              <a:pPr/>
              <a:t>‹#›</a:t>
            </a:fld>
            <a:endParaRPr lang="ja-JP" altLang="en-US" dirty="0"/>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marL="0" indent="0" algn="l" defTabSz="914400" rtl="0" eaLnBrk="1" latinLnBrk="0" hangingPunct="1">
        <a:lnSpc>
          <a:spcPct val="90000"/>
        </a:lnSpc>
        <a:spcBef>
          <a:spcPct val="0"/>
        </a:spcBef>
        <a:buFont typeface="Arial" pitchFamily="34" charset="0"/>
        <a:buNone/>
        <a:defRPr kumimoji="1" sz="3400" kern="1200">
          <a:solidFill>
            <a:schemeClr val="tx2">
              <a:lumMod val="75000"/>
            </a:schemeClr>
          </a:solidFill>
          <a:latin typeface="ＭＳ Ｐゴシック" panose="020B0600070205080204" pitchFamily="50" charset="-128"/>
          <a:ea typeface="ＭＳ Ｐゴシック" panose="020B0600070205080204" pitchFamily="50" charset="-128"/>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kumimoji="1" sz="2000" kern="1200">
          <a:solidFill>
            <a:schemeClr val="tx2"/>
          </a:solidFill>
          <a:latin typeface="ＭＳ Ｐゴシック" panose="020B0600070205080204" pitchFamily="50" charset="-128"/>
          <a:ea typeface="ＭＳ Ｐゴシック" panose="020B0600070205080204" pitchFamily="50" charset="-128"/>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kumimoji="1" sz="1800" kern="1200">
          <a:solidFill>
            <a:schemeClr val="tx2"/>
          </a:solidFill>
          <a:latin typeface="ＭＳ Ｐゴシック" panose="020B0600070205080204" pitchFamily="50" charset="-128"/>
          <a:ea typeface="ＭＳ Ｐゴシック" panose="020B0600070205080204" pitchFamily="50" charset="-128"/>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kumimoji="1" sz="1600" kern="1200">
          <a:solidFill>
            <a:schemeClr val="tx2"/>
          </a:solidFill>
          <a:latin typeface="ＭＳ Ｐゴシック" panose="020B0600070205080204" pitchFamily="50" charset="-128"/>
          <a:ea typeface="ＭＳ Ｐゴシック" panose="020B0600070205080204" pitchFamily="50" charset="-128"/>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5pPr>
      <a:lvl6pPr marL="1874520" indent="-228600" algn="l" defTabSz="914400" rtl="0" eaLnBrk="1" latinLnBrk="0" hangingPunct="1">
        <a:lnSpc>
          <a:spcPct val="90000"/>
        </a:lnSpc>
        <a:spcBef>
          <a:spcPts val="800"/>
        </a:spcBef>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6pPr>
      <a:lvl7pPr marL="219456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7pPr>
      <a:lvl8pPr marL="251460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8pPr>
      <a:lvl9pPr marL="283464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s://www.pexels.com/photo/abandoned-antique-architecture-building-263532/" TargetMode="Externa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 y="4725144"/>
            <a:ext cx="11887199" cy="1218456"/>
          </a:xfrm>
        </p:spPr>
        <p:txBody>
          <a:bodyPr rtlCol="0"/>
          <a:lstStyle/>
          <a:p>
            <a:pPr rtl="0"/>
            <a:r>
              <a:rPr lang="ja-JP" altLang="en-US" sz="4000" dirty="0">
                <a:latin typeface="ＭＳ Ｐゴシック" panose="020B0600070205080204" pitchFamily="50" charset="-128"/>
                <a:ea typeface="ＭＳ Ｐゴシック" panose="020B0600070205080204" pitchFamily="50" charset="-128"/>
                <a:sym typeface="ＭＳ Ｐゴシック" panose="020B0600070205080204" pitchFamily="50" charset="-128"/>
              </a:rPr>
              <a:t>擬似的ノスタルジアが</a:t>
            </a:r>
            <a:br>
              <a:rPr lang="en-US" altLang="ja-JP" sz="4000" dirty="0">
                <a:latin typeface="ＭＳ Ｐゴシック" panose="020B0600070205080204" pitchFamily="50" charset="-128"/>
                <a:ea typeface="ＭＳ Ｐゴシック" panose="020B0600070205080204" pitchFamily="50" charset="-128"/>
                <a:sym typeface="ＭＳ Ｐゴシック" panose="020B0600070205080204" pitchFamily="50" charset="-128"/>
              </a:rPr>
            </a:br>
            <a:r>
              <a:rPr lang="ja-JP" altLang="en-US" sz="4000" dirty="0">
                <a:latin typeface="ＭＳ Ｐゴシック" panose="020B0600070205080204" pitchFamily="50" charset="-128"/>
                <a:ea typeface="ＭＳ Ｐゴシック" panose="020B0600070205080204" pitchFamily="50" charset="-128"/>
                <a:sym typeface="ＭＳ Ｐゴシック" panose="020B0600070205080204" pitchFamily="50" charset="-128"/>
              </a:rPr>
              <a:t>マーケティングに及ぼす効果</a:t>
            </a:r>
          </a:p>
        </p:txBody>
      </p:sp>
      <p:sp>
        <p:nvSpPr>
          <p:cNvPr id="4" name="サブタイトル 3"/>
          <p:cNvSpPr>
            <a:spLocks noGrp="1"/>
          </p:cNvSpPr>
          <p:nvPr>
            <p:ph type="subTitle" idx="1"/>
          </p:nvPr>
        </p:nvSpPr>
        <p:spPr/>
        <p:txBody>
          <a:bodyPr rtlCol="0">
            <a:normAutofit/>
          </a:bodyPr>
          <a:lstStyle/>
          <a:p>
            <a:pPr rtl="0"/>
            <a:r>
              <a:rPr lang="ja-JP" altLang="en-US" dirty="0">
                <a:latin typeface="ＭＳ Ｐゴシック" panose="020B0600070205080204" pitchFamily="50" charset="-128"/>
                <a:ea typeface="ＭＳ Ｐゴシック" panose="020B0600070205080204" pitchFamily="50" charset="-128"/>
                <a:sym typeface="ＭＳ Ｐゴシック" panose="020B0600070205080204" pitchFamily="50" charset="-128"/>
              </a:rPr>
              <a:t>青山</a:t>
            </a:r>
            <a:r>
              <a:rPr lang="ja-JP" altLang="en-US">
                <a:latin typeface="ＭＳ Ｐゴシック" panose="020B0600070205080204" pitchFamily="50" charset="-128"/>
                <a:ea typeface="ＭＳ Ｐゴシック" panose="020B0600070205080204" pitchFamily="50" charset="-128"/>
                <a:sym typeface="ＭＳ Ｐゴシック" panose="020B0600070205080204" pitchFamily="50" charset="-128"/>
              </a:rPr>
              <a:t>学院大学</a:t>
            </a:r>
            <a:endParaRPr lang="en-US" altLang="ja-JP"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a:p>
            <a:pPr rtl="0"/>
            <a:r>
              <a:rPr lang="ja-JP" altLang="en-US" dirty="0">
                <a:latin typeface="ＭＳ Ｐゴシック" panose="020B0600070205080204" pitchFamily="50" charset="-128"/>
                <a:ea typeface="ＭＳ Ｐゴシック" panose="020B0600070205080204" pitchFamily="50" charset="-128"/>
                <a:sym typeface="ＭＳ Ｐゴシック" panose="020B0600070205080204" pitchFamily="50" charset="-128"/>
              </a:rPr>
              <a:t>太田隼人・小島しほり・千本朝望・續池颯・横倉朋恵</a:t>
            </a:r>
          </a:p>
        </p:txBody>
      </p:sp>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先行研究（ノスタルジア④）</a:t>
            </a:r>
            <a:endParaRPr kumimoji="1" lang="ja-JP" altLang="en-US" sz="4400" u="sng" dirty="0"/>
          </a:p>
        </p:txBody>
      </p:sp>
      <p:sp>
        <p:nvSpPr>
          <p:cNvPr id="4" name="テキスト ボックス 3">
            <a:extLst>
              <a:ext uri="{FF2B5EF4-FFF2-40B4-BE49-F238E27FC236}">
                <a16:creationId xmlns:a16="http://schemas.microsoft.com/office/drawing/2014/main" id="{AA80477F-61EF-4E36-AFF1-E1243300DDFC}"/>
              </a:ext>
            </a:extLst>
          </p:cNvPr>
          <p:cNvSpPr txBox="1"/>
          <p:nvPr/>
        </p:nvSpPr>
        <p:spPr>
          <a:xfrm>
            <a:off x="1415480" y="1911454"/>
            <a:ext cx="5904656" cy="461665"/>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ノスタルジアの分類（</a:t>
            </a:r>
            <a:r>
              <a:rPr kumimoji="1" lang="en-US" altLang="ja-JP" sz="2400" dirty="0" err="1">
                <a:solidFill>
                  <a:schemeClr val="tx2"/>
                </a:solidFill>
                <a:latin typeface="ＭＳ Ｐゴシック" panose="020B0600070205080204" pitchFamily="50" charset="-128"/>
                <a:ea typeface="ＭＳ Ｐゴシック" panose="020B0600070205080204" pitchFamily="50" charset="-128"/>
              </a:rPr>
              <a:t>Havlena</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 &amp; </a:t>
            </a:r>
            <a:r>
              <a:rPr kumimoji="1" lang="en-US" altLang="ja-JP" sz="2400" dirty="0" err="1">
                <a:solidFill>
                  <a:schemeClr val="tx2"/>
                </a:solidFill>
                <a:latin typeface="ＭＳ Ｐゴシック" panose="020B0600070205080204" pitchFamily="50" charset="-128"/>
                <a:ea typeface="ＭＳ Ｐゴシック" panose="020B0600070205080204" pitchFamily="50" charset="-128"/>
              </a:rPr>
              <a:t>Holak</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1996</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p>
        </p:txBody>
      </p:sp>
      <p:sp>
        <p:nvSpPr>
          <p:cNvPr id="5" name="テキスト ボックス 4">
            <a:extLst>
              <a:ext uri="{FF2B5EF4-FFF2-40B4-BE49-F238E27FC236}">
                <a16:creationId xmlns:a16="http://schemas.microsoft.com/office/drawing/2014/main" id="{01C99D02-B97F-471A-8918-6E0DE6F49749}"/>
              </a:ext>
            </a:extLst>
          </p:cNvPr>
          <p:cNvSpPr txBox="1"/>
          <p:nvPr/>
        </p:nvSpPr>
        <p:spPr>
          <a:xfrm>
            <a:off x="1402686" y="2924944"/>
            <a:ext cx="10309938" cy="3170099"/>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③文化的ノスタルジア（</a:t>
            </a:r>
            <a:r>
              <a:rPr kumimoji="1" lang="ja-JP" altLang="en-US" sz="2400" dirty="0">
                <a:solidFill>
                  <a:srgbClr val="00B050"/>
                </a:solidFill>
                <a:latin typeface="ＭＳ Ｐゴシック" panose="020B0600070205080204" pitchFamily="50" charset="-128"/>
                <a:ea typeface="ＭＳ Ｐゴシック" panose="020B0600070205080204" pitchFamily="50" charset="-128"/>
              </a:rPr>
              <a:t>集合的</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かつ</a:t>
            </a:r>
            <a:r>
              <a:rPr kumimoji="1" lang="ja-JP" altLang="en-US" sz="2400" dirty="0">
                <a:solidFill>
                  <a:srgbClr val="FF0000"/>
                </a:solidFill>
                <a:latin typeface="ＭＳ Ｐゴシック" panose="020B0600070205080204" pitchFamily="50" charset="-128"/>
                <a:ea typeface="ＭＳ Ｐゴシック" panose="020B0600070205080204" pitchFamily="50" charset="-128"/>
              </a:rPr>
              <a:t>直接経験</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lang="ja-JP" altLang="en-US" sz="2400" dirty="0">
                <a:solidFill>
                  <a:schemeClr val="tx2"/>
                </a:solidFill>
                <a:latin typeface="ＭＳ Ｐゴシック" panose="020B0600070205080204" pitchFamily="50" charset="-128"/>
                <a:ea typeface="ＭＳ Ｐゴシック" panose="020B0600070205080204" pitchFamily="50" charset="-128"/>
              </a:rPr>
              <a:t>　</a:t>
            </a:r>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消費者自身が直接経験しているが、共有されたシンボルに基づくものである。</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　皆が覚えているできごとによるノスタルジアなどがこれに該当する。</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例</a:t>
            </a:r>
            <a:r>
              <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rPr>
              <a:t>)</a:t>
            </a:r>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昭和のドラクエブームに乗っかった人</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lang="ja-JP" altLang="en-US" sz="2400" dirty="0">
                <a:solidFill>
                  <a:schemeClr val="tx2"/>
                </a:solidFill>
                <a:latin typeface="ＭＳ Ｐゴシック" panose="020B0600070205080204" pitchFamily="50" charset="-128"/>
                <a:ea typeface="ＭＳ Ｐゴシック" panose="020B0600070205080204" pitchFamily="50" charset="-128"/>
              </a:rPr>
              <a:t>④仮想経験ノスタルジア（</a:t>
            </a:r>
            <a:r>
              <a:rPr lang="ja-JP" altLang="en-US" sz="2400" dirty="0">
                <a:solidFill>
                  <a:srgbClr val="00B050"/>
                </a:solidFill>
                <a:latin typeface="ＭＳ Ｐゴシック" panose="020B0600070205080204" pitchFamily="50" charset="-128"/>
                <a:ea typeface="ＭＳ Ｐゴシック" panose="020B0600070205080204" pitchFamily="50" charset="-128"/>
              </a:rPr>
              <a:t>集合的</a:t>
            </a:r>
            <a:r>
              <a:rPr lang="ja-JP" altLang="en-US" sz="2400" dirty="0">
                <a:solidFill>
                  <a:schemeClr val="tx2"/>
                </a:solidFill>
                <a:latin typeface="ＭＳ Ｐゴシック" panose="020B0600070205080204" pitchFamily="50" charset="-128"/>
                <a:ea typeface="ＭＳ Ｐゴシック" panose="020B0600070205080204" pitchFamily="50" charset="-128"/>
              </a:rPr>
              <a:t>かつ</a:t>
            </a:r>
            <a:r>
              <a:rPr lang="ja-JP" altLang="en-US" sz="2400" dirty="0">
                <a:solidFill>
                  <a:srgbClr val="0070C0"/>
                </a:solidFill>
                <a:latin typeface="ＭＳ Ｐゴシック" panose="020B0600070205080204" pitchFamily="50" charset="-128"/>
                <a:ea typeface="ＭＳ Ｐゴシック" panose="020B0600070205080204" pitchFamily="50" charset="-128"/>
              </a:rPr>
              <a:t>間接経験</a:t>
            </a:r>
            <a:r>
              <a:rPr lang="ja-JP" altLang="en-US" sz="2400" dirty="0">
                <a:solidFill>
                  <a:schemeClr val="tx2"/>
                </a:solidFill>
                <a:latin typeface="ＭＳ Ｐゴシック" panose="020B0600070205080204" pitchFamily="50" charset="-128"/>
                <a:ea typeface="ＭＳ Ｐゴシック" panose="020B0600070205080204" pitchFamily="50" charset="-128"/>
              </a:rPr>
              <a:t>）</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　</a:t>
            </a:r>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自らの文化の歴史にかかわるものや、異文化に関するものなど、</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　間接的で集合的な経験に基づくものである。</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例）平成世代におけるバブル景気</a:t>
            </a:r>
            <a:endParaRPr kumimoji="1"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p:txBody>
      </p:sp>
      <p:pic>
        <p:nvPicPr>
          <p:cNvPr id="8" name="図 7">
            <a:extLst>
              <a:ext uri="{FF2B5EF4-FFF2-40B4-BE49-F238E27FC236}">
                <a16:creationId xmlns:a16="http://schemas.microsoft.com/office/drawing/2014/main" id="{ADFF8BD0-8938-4405-9B02-0840EE3FF2D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964918" y="1739674"/>
            <a:ext cx="1623203" cy="1818715"/>
          </a:xfrm>
          <a:prstGeom prst="rect">
            <a:avLst/>
          </a:prstGeom>
        </p:spPr>
      </p:pic>
      <p:pic>
        <p:nvPicPr>
          <p:cNvPr id="9" name="図 8">
            <a:extLst>
              <a:ext uri="{FF2B5EF4-FFF2-40B4-BE49-F238E27FC236}">
                <a16:creationId xmlns:a16="http://schemas.microsoft.com/office/drawing/2014/main" id="{3A75C0A1-4398-406D-ABBD-4962640F218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01735" y="4581128"/>
            <a:ext cx="2151423" cy="1769545"/>
          </a:xfrm>
          <a:prstGeom prst="rect">
            <a:avLst/>
          </a:prstGeom>
        </p:spPr>
      </p:pic>
      <p:sp>
        <p:nvSpPr>
          <p:cNvPr id="3" name="スライド番号プレースホルダー 2">
            <a:extLst>
              <a:ext uri="{FF2B5EF4-FFF2-40B4-BE49-F238E27FC236}">
                <a16:creationId xmlns:a16="http://schemas.microsoft.com/office/drawing/2014/main" id="{1DB0B532-8BCE-4C1D-96FE-CAB30D500274}"/>
              </a:ext>
            </a:extLst>
          </p:cNvPr>
          <p:cNvSpPr>
            <a:spLocks noGrp="1"/>
          </p:cNvSpPr>
          <p:nvPr>
            <p:ph type="sldNum" sz="quarter" idx="12"/>
          </p:nvPr>
        </p:nvSpPr>
        <p:spPr/>
        <p:txBody>
          <a:bodyPr/>
          <a:lstStyle/>
          <a:p>
            <a:pPr rtl="0"/>
            <a:fld id="{CA8D9AD5-F248-4919-864A-CFD76CC027D6}" type="slidenum">
              <a:rPr lang="en-US" altLang="ja-JP" sz="1600" smtClean="0"/>
              <a:t>10</a:t>
            </a:fld>
            <a:endParaRPr lang="ja-JP" altLang="en-US" dirty="0"/>
          </a:p>
        </p:txBody>
      </p:sp>
    </p:spTree>
    <p:extLst>
      <p:ext uri="{BB962C8B-B14F-4D97-AF65-F5344CB8AC3E}">
        <p14:creationId xmlns:p14="http://schemas.microsoft.com/office/powerpoint/2010/main" val="152320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先行研究（復刻商品①）</a:t>
            </a:r>
            <a:endParaRPr kumimoji="1" lang="ja-JP" altLang="en-US" sz="4400" u="sng" dirty="0"/>
          </a:p>
        </p:txBody>
      </p:sp>
      <p:sp>
        <p:nvSpPr>
          <p:cNvPr id="4" name="四角形: 角を丸くする 3">
            <a:extLst>
              <a:ext uri="{FF2B5EF4-FFF2-40B4-BE49-F238E27FC236}">
                <a16:creationId xmlns:a16="http://schemas.microsoft.com/office/drawing/2014/main" id="{02218B68-961C-490A-953D-3050949C74D6}"/>
              </a:ext>
            </a:extLst>
          </p:cNvPr>
          <p:cNvSpPr/>
          <p:nvPr/>
        </p:nvSpPr>
        <p:spPr>
          <a:xfrm>
            <a:off x="1341120" y="1988840"/>
            <a:ext cx="1802552" cy="529087"/>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2"/>
                </a:solidFill>
              </a:rPr>
              <a:t>復刻商品</a:t>
            </a:r>
          </a:p>
        </p:txBody>
      </p:sp>
      <p:sp>
        <p:nvSpPr>
          <p:cNvPr id="5" name="正方形/長方形 4">
            <a:extLst>
              <a:ext uri="{FF2B5EF4-FFF2-40B4-BE49-F238E27FC236}">
                <a16:creationId xmlns:a16="http://schemas.microsoft.com/office/drawing/2014/main" id="{F7051182-ADF0-4DB0-AD44-E5BEBC08C3DF}"/>
              </a:ext>
            </a:extLst>
          </p:cNvPr>
          <p:cNvSpPr/>
          <p:nvPr/>
        </p:nvSpPr>
        <p:spPr>
          <a:xfrm>
            <a:off x="1739516" y="3284984"/>
            <a:ext cx="8712968" cy="954107"/>
          </a:xfrm>
          <a:prstGeom prst="rect">
            <a:avLst/>
          </a:prstGeom>
        </p:spPr>
        <p:txBody>
          <a:bodyPr wrap="square">
            <a:spAutoFit/>
          </a:bodyPr>
          <a:lstStyle/>
          <a:p>
            <a:r>
              <a:rPr kumimoji="1" lang="ja-JP" altLang="en-US" sz="2800" dirty="0">
                <a:solidFill>
                  <a:schemeClr val="tx2"/>
                </a:solidFill>
                <a:latin typeface="ＭＳ Ｐゴシック" panose="020B0600070205080204" pitchFamily="50" charset="-128"/>
                <a:ea typeface="ＭＳ Ｐゴシック" panose="020B0600070205080204" pitchFamily="50" charset="-128"/>
              </a:rPr>
              <a:t>一度生産を中止した製品について、発売当初の形を復元して再販売したもの（飯田、</a:t>
            </a:r>
            <a:r>
              <a:rPr kumimoji="1" lang="en-US" altLang="ja-JP" sz="2800" dirty="0">
                <a:solidFill>
                  <a:schemeClr val="tx2"/>
                </a:solidFill>
                <a:latin typeface="ＭＳ Ｐゴシック" panose="020B0600070205080204" pitchFamily="50" charset="-128"/>
                <a:ea typeface="ＭＳ Ｐゴシック" panose="020B0600070205080204" pitchFamily="50" charset="-128"/>
              </a:rPr>
              <a:t>2013</a:t>
            </a:r>
            <a:r>
              <a:rPr kumimoji="1" lang="ja-JP" altLang="en-US" sz="2800" dirty="0">
                <a:solidFill>
                  <a:schemeClr val="tx2"/>
                </a:solidFill>
                <a:latin typeface="ＭＳ Ｐゴシック" panose="020B0600070205080204" pitchFamily="50" charset="-128"/>
                <a:ea typeface="ＭＳ Ｐゴシック" panose="020B0600070205080204" pitchFamily="50" charset="-128"/>
              </a:rPr>
              <a:t>）</a:t>
            </a:r>
            <a:endParaRPr kumimoji="1" lang="en-US" altLang="ja-JP" sz="2800" dirty="0">
              <a:solidFill>
                <a:schemeClr val="tx2"/>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42F65D2B-3B15-43F3-A1AC-0980879A699D}"/>
              </a:ext>
            </a:extLst>
          </p:cNvPr>
          <p:cNvSpPr>
            <a:spLocks noGrp="1"/>
          </p:cNvSpPr>
          <p:nvPr>
            <p:ph type="sldNum" sz="quarter" idx="12"/>
          </p:nvPr>
        </p:nvSpPr>
        <p:spPr/>
        <p:txBody>
          <a:bodyPr/>
          <a:lstStyle/>
          <a:p>
            <a:pPr rtl="0"/>
            <a:fld id="{CA8D9AD5-F248-4919-864A-CFD76CC027D6}" type="slidenum">
              <a:rPr lang="en-US" altLang="ja-JP" sz="1600" smtClean="0"/>
              <a:t>11</a:t>
            </a:fld>
            <a:endParaRPr lang="ja-JP" altLang="en-US" dirty="0"/>
          </a:p>
        </p:txBody>
      </p:sp>
      <p:pic>
        <p:nvPicPr>
          <p:cNvPr id="1026" name="Picture 2" descr="ãå¾©å»ååãã®ç»åæ¤ç´¢çµæ">
            <a:extLst>
              <a:ext uri="{FF2B5EF4-FFF2-40B4-BE49-F238E27FC236}">
                <a16:creationId xmlns:a16="http://schemas.microsoft.com/office/drawing/2014/main" id="{532D7653-937A-44C9-A399-A50B5CE5F46B}"/>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08168" y="4396324"/>
            <a:ext cx="3970412" cy="1969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84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先行研究（復刻商品②）</a:t>
            </a:r>
            <a:endParaRPr kumimoji="1" lang="ja-JP" altLang="en-US" sz="4400" u="sng" dirty="0"/>
          </a:p>
        </p:txBody>
      </p:sp>
      <p:pic>
        <p:nvPicPr>
          <p:cNvPr id="3" name="図 2">
            <a:extLst>
              <a:ext uri="{FF2B5EF4-FFF2-40B4-BE49-F238E27FC236}">
                <a16:creationId xmlns:a16="http://schemas.microsoft.com/office/drawing/2014/main" id="{D591218D-2E03-45E4-BE17-67125A7CBE20}"/>
              </a:ext>
            </a:extLst>
          </p:cNvPr>
          <p:cNvPicPr>
            <a:picLocks noChangeAspect="1"/>
          </p:cNvPicPr>
          <p:nvPr/>
        </p:nvPicPr>
        <p:blipFill>
          <a:blip r:embed="rId2"/>
          <a:stretch>
            <a:fillRect/>
          </a:stretch>
        </p:blipFill>
        <p:spPr>
          <a:xfrm>
            <a:off x="369360" y="3140969"/>
            <a:ext cx="5656908" cy="3095758"/>
          </a:xfrm>
          <a:prstGeom prst="rect">
            <a:avLst/>
          </a:prstGeom>
        </p:spPr>
      </p:pic>
      <p:pic>
        <p:nvPicPr>
          <p:cNvPr id="4" name="図 3">
            <a:extLst>
              <a:ext uri="{FF2B5EF4-FFF2-40B4-BE49-F238E27FC236}">
                <a16:creationId xmlns:a16="http://schemas.microsoft.com/office/drawing/2014/main" id="{195D0FFE-F506-4CFD-AA63-9A7FC6444D5C}"/>
              </a:ext>
            </a:extLst>
          </p:cNvPr>
          <p:cNvPicPr>
            <a:picLocks noChangeAspect="1"/>
          </p:cNvPicPr>
          <p:nvPr/>
        </p:nvPicPr>
        <p:blipFill rotWithShape="1">
          <a:blip r:embed="rId3"/>
          <a:srcRect l="14795" t="9245" r="14592"/>
          <a:stretch/>
        </p:blipFill>
        <p:spPr>
          <a:xfrm>
            <a:off x="6274792" y="3140970"/>
            <a:ext cx="5657009" cy="3095758"/>
          </a:xfrm>
          <a:prstGeom prst="rect">
            <a:avLst/>
          </a:prstGeom>
        </p:spPr>
      </p:pic>
      <p:sp>
        <p:nvSpPr>
          <p:cNvPr id="5" name="正方形/長方形 4">
            <a:extLst>
              <a:ext uri="{FF2B5EF4-FFF2-40B4-BE49-F238E27FC236}">
                <a16:creationId xmlns:a16="http://schemas.microsoft.com/office/drawing/2014/main" id="{C48B2DD4-6BBC-4CC0-8F72-F06D37175AA0}"/>
              </a:ext>
            </a:extLst>
          </p:cNvPr>
          <p:cNvSpPr/>
          <p:nvPr/>
        </p:nvSpPr>
        <p:spPr>
          <a:xfrm>
            <a:off x="3215680" y="3541563"/>
            <a:ext cx="1602314" cy="10555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FFB4312C-836A-45A7-8808-8E548E85EDC8}"/>
              </a:ext>
            </a:extLst>
          </p:cNvPr>
          <p:cNvSpPr/>
          <p:nvPr/>
        </p:nvSpPr>
        <p:spPr>
          <a:xfrm>
            <a:off x="9120336" y="4653136"/>
            <a:ext cx="1620888" cy="1030549"/>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9E44201-B313-4C67-A545-7DC7D892E767}"/>
              </a:ext>
            </a:extLst>
          </p:cNvPr>
          <p:cNvSpPr txBox="1"/>
          <p:nvPr/>
        </p:nvSpPr>
        <p:spPr>
          <a:xfrm>
            <a:off x="2396209" y="2614604"/>
            <a:ext cx="1801095" cy="461665"/>
          </a:xfrm>
          <a:prstGeom prst="rect">
            <a:avLst/>
          </a:prstGeom>
          <a:noFill/>
        </p:spPr>
        <p:txBody>
          <a:bodyPr wrap="square" rtlCol="0">
            <a:spAutoFit/>
          </a:bodyPr>
          <a:lstStyle/>
          <a:p>
            <a:r>
              <a:rPr kumimoji="1" lang="ja-JP" altLang="en-US" sz="2400" dirty="0">
                <a:solidFill>
                  <a:srgbClr val="FF0000"/>
                </a:solidFill>
                <a:latin typeface="ＭＳ Ｐゴシック" panose="020B0600070205080204" pitchFamily="50" charset="-128"/>
                <a:ea typeface="ＭＳ Ｐゴシック" panose="020B0600070205080204" pitchFamily="50" charset="-128"/>
              </a:rPr>
              <a:t>直接体験者</a:t>
            </a:r>
          </a:p>
        </p:txBody>
      </p:sp>
      <p:sp>
        <p:nvSpPr>
          <p:cNvPr id="8" name="正方形/長方形 7">
            <a:extLst>
              <a:ext uri="{FF2B5EF4-FFF2-40B4-BE49-F238E27FC236}">
                <a16:creationId xmlns:a16="http://schemas.microsoft.com/office/drawing/2014/main" id="{B48632B0-0098-4ED7-B0E4-8853B68E6073}"/>
              </a:ext>
            </a:extLst>
          </p:cNvPr>
          <p:cNvSpPr/>
          <p:nvPr/>
        </p:nvSpPr>
        <p:spPr>
          <a:xfrm>
            <a:off x="8241521" y="2599576"/>
            <a:ext cx="1723549" cy="461665"/>
          </a:xfrm>
          <a:prstGeom prst="rect">
            <a:avLst/>
          </a:prstGeom>
        </p:spPr>
        <p:txBody>
          <a:bodyPr wrap="none">
            <a:spAutoFit/>
          </a:bodyPr>
          <a:lstStyle/>
          <a:p>
            <a:r>
              <a:rPr kumimoji="1" lang="ja-JP" altLang="en-US" sz="2400" dirty="0">
                <a:solidFill>
                  <a:srgbClr val="0070C0"/>
                </a:solidFill>
                <a:latin typeface="ＭＳ Ｐゴシック" panose="020B0600070205080204" pitchFamily="50" charset="-128"/>
                <a:ea typeface="ＭＳ Ｐゴシック" panose="020B0600070205080204" pitchFamily="50" charset="-128"/>
              </a:rPr>
              <a:t>間接経験者</a:t>
            </a:r>
          </a:p>
        </p:txBody>
      </p:sp>
      <p:sp>
        <p:nvSpPr>
          <p:cNvPr id="9" name="テキスト ボックス 8">
            <a:extLst>
              <a:ext uri="{FF2B5EF4-FFF2-40B4-BE49-F238E27FC236}">
                <a16:creationId xmlns:a16="http://schemas.microsoft.com/office/drawing/2014/main" id="{FD1D726B-4380-4A03-AE62-D2C85A05CB18}"/>
              </a:ext>
            </a:extLst>
          </p:cNvPr>
          <p:cNvSpPr txBox="1"/>
          <p:nvPr/>
        </p:nvSpPr>
        <p:spPr>
          <a:xfrm>
            <a:off x="1415480" y="1870545"/>
            <a:ext cx="5656908" cy="461665"/>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復刻商品に対する消費者の感じ方の違い</a:t>
            </a:r>
          </a:p>
        </p:txBody>
      </p:sp>
      <p:sp>
        <p:nvSpPr>
          <p:cNvPr id="11" name="四角形: 角を丸くする 10">
            <a:extLst>
              <a:ext uri="{FF2B5EF4-FFF2-40B4-BE49-F238E27FC236}">
                <a16:creationId xmlns:a16="http://schemas.microsoft.com/office/drawing/2014/main" id="{D48B464C-AC01-471E-A80D-992333A40C6F}"/>
              </a:ext>
            </a:extLst>
          </p:cNvPr>
          <p:cNvSpPr/>
          <p:nvPr/>
        </p:nvSpPr>
        <p:spPr>
          <a:xfrm>
            <a:off x="3296757" y="3757353"/>
            <a:ext cx="1368152" cy="790773"/>
          </a:xfrm>
          <a:prstGeom prst="roundRect">
            <a:avLst/>
          </a:prstGeom>
          <a:solidFill>
            <a:srgbClr val="FF99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文化的</a:t>
            </a:r>
            <a:endParaRPr kumimoji="1" lang="en-US" altLang="ja-JP" sz="1600" dirty="0">
              <a:solidFill>
                <a:schemeClr val="tx2"/>
              </a:solidFill>
              <a:latin typeface="ＭＳ Ｐゴシック" panose="020B0600070205080204" pitchFamily="50" charset="-128"/>
              <a:ea typeface="ＭＳ Ｐゴシック" panose="020B0600070205080204" pitchFamily="50" charset="-128"/>
            </a:endParaRPr>
          </a:p>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ノスタルジア</a:t>
            </a:r>
          </a:p>
        </p:txBody>
      </p:sp>
      <p:sp>
        <p:nvSpPr>
          <p:cNvPr id="13" name="四角形: 角を丸くする 12">
            <a:extLst>
              <a:ext uri="{FF2B5EF4-FFF2-40B4-BE49-F238E27FC236}">
                <a16:creationId xmlns:a16="http://schemas.microsoft.com/office/drawing/2014/main" id="{194C015A-C0DC-4690-A9C8-8A5BE020B9B6}"/>
              </a:ext>
            </a:extLst>
          </p:cNvPr>
          <p:cNvSpPr/>
          <p:nvPr/>
        </p:nvSpPr>
        <p:spPr>
          <a:xfrm>
            <a:off x="9209275" y="4714804"/>
            <a:ext cx="1368152" cy="792088"/>
          </a:xfrm>
          <a:prstGeom prst="roundRect">
            <a:avLst/>
          </a:prstGeom>
          <a:solidFill>
            <a:srgbClr val="FF99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仮想体験</a:t>
            </a:r>
            <a:endParaRPr kumimoji="1" lang="en-US" altLang="ja-JP" sz="1600" dirty="0">
              <a:solidFill>
                <a:schemeClr val="tx2"/>
              </a:solidFill>
              <a:latin typeface="ＭＳ Ｐゴシック" panose="020B0600070205080204" pitchFamily="50" charset="-128"/>
              <a:ea typeface="ＭＳ Ｐゴシック" panose="020B0600070205080204" pitchFamily="50" charset="-128"/>
            </a:endParaRPr>
          </a:p>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ノスタルジア</a:t>
            </a:r>
          </a:p>
        </p:txBody>
      </p:sp>
      <p:sp>
        <p:nvSpPr>
          <p:cNvPr id="14" name="スライド番号プレースホルダー 13">
            <a:extLst>
              <a:ext uri="{FF2B5EF4-FFF2-40B4-BE49-F238E27FC236}">
                <a16:creationId xmlns:a16="http://schemas.microsoft.com/office/drawing/2014/main" id="{DA84EF0D-1BF8-4F9B-A0D9-1343DADB7AE4}"/>
              </a:ext>
            </a:extLst>
          </p:cNvPr>
          <p:cNvSpPr>
            <a:spLocks noGrp="1"/>
          </p:cNvSpPr>
          <p:nvPr>
            <p:ph type="sldNum" sz="quarter" idx="12"/>
          </p:nvPr>
        </p:nvSpPr>
        <p:spPr/>
        <p:txBody>
          <a:bodyPr/>
          <a:lstStyle/>
          <a:p>
            <a:pPr rtl="0"/>
            <a:fld id="{CA8D9AD5-F248-4919-864A-CFD76CC027D6}" type="slidenum">
              <a:rPr lang="en-US" altLang="ja-JP" sz="1600" smtClean="0"/>
              <a:t>12</a:t>
            </a:fld>
            <a:endParaRPr lang="ja-JP" altLang="en-US" dirty="0"/>
          </a:p>
        </p:txBody>
      </p:sp>
    </p:spTree>
    <p:extLst>
      <p:ext uri="{BB962C8B-B14F-4D97-AF65-F5344CB8AC3E}">
        <p14:creationId xmlns:p14="http://schemas.microsoft.com/office/powerpoint/2010/main" val="1659738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kumimoji="1" lang="ja-JP" altLang="en-US" sz="4400" u="sng" dirty="0"/>
              <a:t>先行研究（</a:t>
            </a:r>
            <a:r>
              <a:rPr lang="ja-JP" altLang="en-US" sz="4400" u="sng" dirty="0"/>
              <a:t>擬似的ノスタルジア</a:t>
            </a:r>
            <a:r>
              <a:rPr kumimoji="1" lang="ja-JP" altLang="en-US" sz="4400" u="sng" dirty="0"/>
              <a:t>）</a:t>
            </a:r>
          </a:p>
        </p:txBody>
      </p:sp>
      <p:sp>
        <p:nvSpPr>
          <p:cNvPr id="3" name="テキスト ボックス 2">
            <a:extLst>
              <a:ext uri="{FF2B5EF4-FFF2-40B4-BE49-F238E27FC236}">
                <a16:creationId xmlns:a16="http://schemas.microsoft.com/office/drawing/2014/main" id="{A9A44A32-CCD2-4144-9B03-7E592A98F3DC}"/>
              </a:ext>
            </a:extLst>
          </p:cNvPr>
          <p:cNvSpPr txBox="1"/>
          <p:nvPr/>
        </p:nvSpPr>
        <p:spPr>
          <a:xfrm>
            <a:off x="1199456" y="2375870"/>
            <a:ext cx="10603084" cy="954107"/>
          </a:xfrm>
          <a:prstGeom prst="rect">
            <a:avLst/>
          </a:prstGeom>
          <a:noFill/>
        </p:spPr>
        <p:txBody>
          <a:bodyPr wrap="square" rtlCol="0">
            <a:spAutoFit/>
          </a:bodyPr>
          <a:lstStyle/>
          <a:p>
            <a:r>
              <a:rPr kumimoji="1" lang="ja-JP" altLang="en-US" sz="2800" dirty="0">
                <a:solidFill>
                  <a:schemeClr val="tx2"/>
                </a:solidFill>
                <a:latin typeface="ＭＳ Ｐゴシック" panose="020B0600070205080204" pitchFamily="50" charset="-128"/>
                <a:ea typeface="ＭＳ Ｐゴシック" panose="020B0600070205080204" pitchFamily="50" charset="-128"/>
              </a:rPr>
              <a:t>プリンアラモードフラペチーノのように復刻商品と言い切れない物は？</a:t>
            </a:r>
            <a:endParaRPr kumimoji="1" lang="en-US" altLang="ja-JP" sz="28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2"/>
                </a:solidFill>
                <a:latin typeface="ＭＳ Ｐゴシック" panose="020B0600070205080204" pitchFamily="50" charset="-128"/>
                <a:ea typeface="ＭＳ Ｐゴシック" panose="020B0600070205080204" pitchFamily="50" charset="-128"/>
              </a:rPr>
              <a:t>→擬似的ノスタルジア</a:t>
            </a:r>
          </a:p>
        </p:txBody>
      </p:sp>
      <p:sp>
        <p:nvSpPr>
          <p:cNvPr id="4" name="テキスト ボックス 3">
            <a:extLst>
              <a:ext uri="{FF2B5EF4-FFF2-40B4-BE49-F238E27FC236}">
                <a16:creationId xmlns:a16="http://schemas.microsoft.com/office/drawing/2014/main" id="{15103C83-551B-4F8D-929C-F976ABB0D671}"/>
              </a:ext>
            </a:extLst>
          </p:cNvPr>
          <p:cNvSpPr txBox="1"/>
          <p:nvPr/>
        </p:nvSpPr>
        <p:spPr>
          <a:xfrm>
            <a:off x="1525346" y="4005064"/>
            <a:ext cx="9291384" cy="523220"/>
          </a:xfrm>
          <a:prstGeom prst="rect">
            <a:avLst/>
          </a:prstGeom>
          <a:noFill/>
        </p:spPr>
        <p:txBody>
          <a:bodyPr wrap="square" rtlCol="0">
            <a:spAutoFit/>
          </a:bodyPr>
          <a:lstStyle/>
          <a:p>
            <a:r>
              <a:rPr kumimoji="1" lang="ja-JP" altLang="en-US" sz="2800" dirty="0">
                <a:ln w="3175">
                  <a:solidFill>
                    <a:schemeClr val="tx1"/>
                  </a:solidFill>
                </a:ln>
                <a:solidFill>
                  <a:srgbClr val="FF9900"/>
                </a:solidFill>
                <a:latin typeface="ＭＳ Ｐゴシック" panose="020B0600070205080204" pitchFamily="50" charset="-128"/>
                <a:ea typeface="ＭＳ Ｐゴシック" panose="020B0600070205080204" pitchFamily="50" charset="-128"/>
              </a:rPr>
              <a:t>擬似的ノスタルジア</a:t>
            </a:r>
            <a:r>
              <a:rPr kumimoji="1" lang="ja-JP" altLang="en-US" sz="2800" dirty="0">
                <a:solidFill>
                  <a:schemeClr val="tx2"/>
                </a:solidFill>
                <a:latin typeface="ＭＳ Ｐゴシック" panose="020B0600070205080204" pitchFamily="50" charset="-128"/>
                <a:ea typeface="ＭＳ Ｐゴシック" panose="020B0600070205080204" pitchFamily="50" charset="-128"/>
              </a:rPr>
              <a:t>　＝　</a:t>
            </a:r>
            <a:r>
              <a:rPr kumimoji="1" lang="ja-JP" altLang="en-US" sz="2800" dirty="0">
                <a:solidFill>
                  <a:srgbClr val="FF0000"/>
                </a:solidFill>
                <a:latin typeface="ＭＳ Ｐゴシック" panose="020B0600070205080204" pitchFamily="50" charset="-128"/>
                <a:ea typeface="ＭＳ Ｐゴシック" panose="020B0600070205080204" pitchFamily="50" charset="-128"/>
              </a:rPr>
              <a:t>ノスタルジア</a:t>
            </a:r>
            <a:r>
              <a:rPr kumimoji="1" lang="ja-JP" altLang="en-US" sz="2800" dirty="0">
                <a:solidFill>
                  <a:schemeClr val="tx2"/>
                </a:solidFill>
                <a:latin typeface="ＭＳ Ｐゴシック" panose="020B0600070205080204" pitchFamily="50" charset="-128"/>
                <a:ea typeface="ＭＳ Ｐゴシック" panose="020B0600070205080204" pitchFamily="50" charset="-128"/>
              </a:rPr>
              <a:t>　＋　</a:t>
            </a:r>
            <a:r>
              <a:rPr kumimoji="1" lang="en-US" altLang="ja-JP" sz="2800" dirty="0">
                <a:solidFill>
                  <a:srgbClr val="00B050"/>
                </a:solidFill>
                <a:latin typeface="ＭＳ Ｐゴシック" panose="020B0600070205080204" pitchFamily="50" charset="-128"/>
                <a:ea typeface="ＭＳ Ｐゴシック" panose="020B0600070205080204" pitchFamily="50" charset="-128"/>
              </a:rPr>
              <a:t>NOT</a:t>
            </a:r>
            <a:r>
              <a:rPr kumimoji="1" lang="ja-JP" altLang="en-US" sz="2800" dirty="0">
                <a:solidFill>
                  <a:srgbClr val="00B050"/>
                </a:solidFill>
                <a:latin typeface="ＭＳ Ｐゴシック" panose="020B0600070205080204" pitchFamily="50" charset="-128"/>
                <a:ea typeface="ＭＳ Ｐゴシック" panose="020B0600070205080204" pitchFamily="50" charset="-128"/>
              </a:rPr>
              <a:t>ノスタルジア</a:t>
            </a:r>
          </a:p>
        </p:txBody>
      </p:sp>
      <p:sp>
        <p:nvSpPr>
          <p:cNvPr id="6" name="テキスト ボックス 5">
            <a:extLst>
              <a:ext uri="{FF2B5EF4-FFF2-40B4-BE49-F238E27FC236}">
                <a16:creationId xmlns:a16="http://schemas.microsoft.com/office/drawing/2014/main" id="{97B28933-EA7E-4BBB-ACC7-BB876D9BD98A}"/>
              </a:ext>
            </a:extLst>
          </p:cNvPr>
          <p:cNvSpPr txBox="1"/>
          <p:nvPr/>
        </p:nvSpPr>
        <p:spPr>
          <a:xfrm>
            <a:off x="2063552" y="5229200"/>
            <a:ext cx="7920880" cy="461665"/>
          </a:xfrm>
          <a:prstGeom prst="rect">
            <a:avLst/>
          </a:prstGeom>
          <a:noFill/>
        </p:spPr>
        <p:txBody>
          <a:bodyPr wrap="square" rtlCol="0">
            <a:spAutoFit/>
          </a:bodyPr>
          <a:lstStyle/>
          <a:p>
            <a:r>
              <a:rPr kumimoji="1" lang="en-US" altLang="ja-JP" sz="2400" dirty="0">
                <a:latin typeface="ＭＳ Ｐゴシック" panose="020B0600070205080204" pitchFamily="50" charset="-128"/>
                <a:ea typeface="ＭＳ Ｐゴシック" panose="020B0600070205080204" pitchFamily="50" charset="-128"/>
              </a:rPr>
              <a:t>※NOT</a:t>
            </a:r>
            <a:r>
              <a:rPr kumimoji="1" lang="ja-JP" altLang="en-US" sz="2400" dirty="0">
                <a:latin typeface="ＭＳ Ｐゴシック" panose="020B0600070205080204" pitchFamily="50" charset="-128"/>
                <a:ea typeface="ＭＳ Ｐゴシック" panose="020B0600070205080204" pitchFamily="50" charset="-128"/>
              </a:rPr>
              <a:t>ノスタルジアはノスタルジアを感じない物全般を指す。</a:t>
            </a:r>
          </a:p>
        </p:txBody>
      </p:sp>
      <p:sp>
        <p:nvSpPr>
          <p:cNvPr id="5" name="スライド番号プレースホルダー 4">
            <a:extLst>
              <a:ext uri="{FF2B5EF4-FFF2-40B4-BE49-F238E27FC236}">
                <a16:creationId xmlns:a16="http://schemas.microsoft.com/office/drawing/2014/main" id="{9081DBCB-1B88-4C85-95A4-53DA507E1FF6}"/>
              </a:ext>
            </a:extLst>
          </p:cNvPr>
          <p:cNvSpPr>
            <a:spLocks noGrp="1"/>
          </p:cNvSpPr>
          <p:nvPr>
            <p:ph type="sldNum" sz="quarter" idx="12"/>
          </p:nvPr>
        </p:nvSpPr>
        <p:spPr/>
        <p:txBody>
          <a:bodyPr/>
          <a:lstStyle/>
          <a:p>
            <a:pPr rtl="0"/>
            <a:fld id="{CA8D9AD5-F248-4919-864A-CFD76CC027D6}" type="slidenum">
              <a:rPr lang="en-US" altLang="ja-JP" sz="1600" smtClean="0"/>
              <a:t>13</a:t>
            </a:fld>
            <a:endParaRPr lang="ja-JP" altLang="en-US" dirty="0"/>
          </a:p>
        </p:txBody>
      </p:sp>
    </p:spTree>
    <p:extLst>
      <p:ext uri="{BB962C8B-B14F-4D97-AF65-F5344CB8AC3E}">
        <p14:creationId xmlns:p14="http://schemas.microsoft.com/office/powerpoint/2010/main" val="4032282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先行研究（擬似的ノスタルジア②）</a:t>
            </a:r>
            <a:endParaRPr kumimoji="1" lang="ja-JP" altLang="en-US" sz="4400" u="sng" dirty="0"/>
          </a:p>
        </p:txBody>
      </p:sp>
      <p:pic>
        <p:nvPicPr>
          <p:cNvPr id="3" name="図 2">
            <a:extLst>
              <a:ext uri="{FF2B5EF4-FFF2-40B4-BE49-F238E27FC236}">
                <a16:creationId xmlns:a16="http://schemas.microsoft.com/office/drawing/2014/main" id="{D591218D-2E03-45E4-BE17-67125A7CBE20}"/>
              </a:ext>
            </a:extLst>
          </p:cNvPr>
          <p:cNvPicPr>
            <a:picLocks noChangeAspect="1"/>
          </p:cNvPicPr>
          <p:nvPr/>
        </p:nvPicPr>
        <p:blipFill>
          <a:blip r:embed="rId2"/>
          <a:stretch>
            <a:fillRect/>
          </a:stretch>
        </p:blipFill>
        <p:spPr>
          <a:xfrm>
            <a:off x="369360" y="3140969"/>
            <a:ext cx="5656908" cy="3095758"/>
          </a:xfrm>
          <a:prstGeom prst="rect">
            <a:avLst/>
          </a:prstGeom>
        </p:spPr>
      </p:pic>
      <p:pic>
        <p:nvPicPr>
          <p:cNvPr id="4" name="図 3">
            <a:extLst>
              <a:ext uri="{FF2B5EF4-FFF2-40B4-BE49-F238E27FC236}">
                <a16:creationId xmlns:a16="http://schemas.microsoft.com/office/drawing/2014/main" id="{195D0FFE-F506-4CFD-AA63-9A7FC6444D5C}"/>
              </a:ext>
            </a:extLst>
          </p:cNvPr>
          <p:cNvPicPr>
            <a:picLocks noChangeAspect="1"/>
          </p:cNvPicPr>
          <p:nvPr/>
        </p:nvPicPr>
        <p:blipFill rotWithShape="1">
          <a:blip r:embed="rId3"/>
          <a:srcRect l="14795" t="9245" r="14592"/>
          <a:stretch/>
        </p:blipFill>
        <p:spPr>
          <a:xfrm>
            <a:off x="6274792" y="3140970"/>
            <a:ext cx="5657009" cy="3095758"/>
          </a:xfrm>
          <a:prstGeom prst="rect">
            <a:avLst/>
          </a:prstGeom>
        </p:spPr>
      </p:pic>
      <p:sp>
        <p:nvSpPr>
          <p:cNvPr id="5" name="正方形/長方形 4">
            <a:extLst>
              <a:ext uri="{FF2B5EF4-FFF2-40B4-BE49-F238E27FC236}">
                <a16:creationId xmlns:a16="http://schemas.microsoft.com/office/drawing/2014/main" id="{C48B2DD4-6BBC-4CC0-8F72-F06D37175AA0}"/>
              </a:ext>
            </a:extLst>
          </p:cNvPr>
          <p:cNvSpPr/>
          <p:nvPr/>
        </p:nvSpPr>
        <p:spPr>
          <a:xfrm>
            <a:off x="3215680" y="3645024"/>
            <a:ext cx="2880320" cy="95208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id="{FFB4312C-836A-45A7-8808-8E548E85EDC8}"/>
              </a:ext>
            </a:extLst>
          </p:cNvPr>
          <p:cNvSpPr/>
          <p:nvPr/>
        </p:nvSpPr>
        <p:spPr>
          <a:xfrm>
            <a:off x="9120335" y="4653137"/>
            <a:ext cx="2932267" cy="936104"/>
          </a:xfrm>
          <a:prstGeom prst="rect">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9E44201-B313-4C67-A545-7DC7D892E767}"/>
              </a:ext>
            </a:extLst>
          </p:cNvPr>
          <p:cNvSpPr txBox="1"/>
          <p:nvPr/>
        </p:nvSpPr>
        <p:spPr>
          <a:xfrm>
            <a:off x="2396209" y="2614604"/>
            <a:ext cx="1801095" cy="461665"/>
          </a:xfrm>
          <a:prstGeom prst="rect">
            <a:avLst/>
          </a:prstGeom>
          <a:noFill/>
        </p:spPr>
        <p:txBody>
          <a:bodyPr wrap="square" rtlCol="0">
            <a:spAutoFit/>
          </a:bodyPr>
          <a:lstStyle/>
          <a:p>
            <a:r>
              <a:rPr kumimoji="1" lang="ja-JP" altLang="en-US" sz="2400" dirty="0">
                <a:solidFill>
                  <a:srgbClr val="FF0000"/>
                </a:solidFill>
                <a:latin typeface="ＭＳ Ｐゴシック" panose="020B0600070205080204" pitchFamily="50" charset="-128"/>
                <a:ea typeface="ＭＳ Ｐゴシック" panose="020B0600070205080204" pitchFamily="50" charset="-128"/>
              </a:rPr>
              <a:t>直接体験者</a:t>
            </a:r>
          </a:p>
        </p:txBody>
      </p:sp>
      <p:sp>
        <p:nvSpPr>
          <p:cNvPr id="8" name="正方形/長方形 7">
            <a:extLst>
              <a:ext uri="{FF2B5EF4-FFF2-40B4-BE49-F238E27FC236}">
                <a16:creationId xmlns:a16="http://schemas.microsoft.com/office/drawing/2014/main" id="{B48632B0-0098-4ED7-B0E4-8853B68E6073}"/>
              </a:ext>
            </a:extLst>
          </p:cNvPr>
          <p:cNvSpPr/>
          <p:nvPr/>
        </p:nvSpPr>
        <p:spPr>
          <a:xfrm>
            <a:off x="8241521" y="2599576"/>
            <a:ext cx="1723549" cy="461665"/>
          </a:xfrm>
          <a:prstGeom prst="rect">
            <a:avLst/>
          </a:prstGeom>
        </p:spPr>
        <p:txBody>
          <a:bodyPr wrap="none">
            <a:spAutoFit/>
          </a:bodyPr>
          <a:lstStyle/>
          <a:p>
            <a:r>
              <a:rPr kumimoji="1" lang="ja-JP" altLang="en-US" sz="2400" dirty="0">
                <a:solidFill>
                  <a:srgbClr val="0070C0"/>
                </a:solidFill>
                <a:latin typeface="ＭＳ Ｐゴシック" panose="020B0600070205080204" pitchFamily="50" charset="-128"/>
                <a:ea typeface="ＭＳ Ｐゴシック" panose="020B0600070205080204" pitchFamily="50" charset="-128"/>
              </a:rPr>
              <a:t>間接経験者</a:t>
            </a:r>
          </a:p>
        </p:txBody>
      </p:sp>
      <p:sp>
        <p:nvSpPr>
          <p:cNvPr id="9" name="テキスト ボックス 8">
            <a:extLst>
              <a:ext uri="{FF2B5EF4-FFF2-40B4-BE49-F238E27FC236}">
                <a16:creationId xmlns:a16="http://schemas.microsoft.com/office/drawing/2014/main" id="{FD1D726B-4380-4A03-AE62-D2C85A05CB18}"/>
              </a:ext>
            </a:extLst>
          </p:cNvPr>
          <p:cNvSpPr txBox="1"/>
          <p:nvPr/>
        </p:nvSpPr>
        <p:spPr>
          <a:xfrm>
            <a:off x="1415480" y="1870545"/>
            <a:ext cx="9435400" cy="461665"/>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擬似的ノスタルジアのノスタルジア要素に対する消費者の感じ方の違い</a:t>
            </a:r>
          </a:p>
        </p:txBody>
      </p:sp>
      <p:sp>
        <p:nvSpPr>
          <p:cNvPr id="11" name="四角形: 角を丸くする 10">
            <a:extLst>
              <a:ext uri="{FF2B5EF4-FFF2-40B4-BE49-F238E27FC236}">
                <a16:creationId xmlns:a16="http://schemas.microsoft.com/office/drawing/2014/main" id="{D48B464C-AC01-471E-A80D-992333A40C6F}"/>
              </a:ext>
            </a:extLst>
          </p:cNvPr>
          <p:cNvSpPr/>
          <p:nvPr/>
        </p:nvSpPr>
        <p:spPr>
          <a:xfrm>
            <a:off x="3296757" y="3757353"/>
            <a:ext cx="1368152" cy="790773"/>
          </a:xfrm>
          <a:prstGeom prst="roundRect">
            <a:avLst/>
          </a:prstGeom>
          <a:solidFill>
            <a:srgbClr val="FF99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文化的</a:t>
            </a:r>
            <a:endParaRPr kumimoji="1" lang="en-US" altLang="ja-JP" sz="1600" dirty="0">
              <a:solidFill>
                <a:schemeClr val="tx2"/>
              </a:solidFill>
              <a:latin typeface="ＭＳ Ｐゴシック" panose="020B0600070205080204" pitchFamily="50" charset="-128"/>
              <a:ea typeface="ＭＳ Ｐゴシック" panose="020B0600070205080204" pitchFamily="50" charset="-128"/>
            </a:endParaRPr>
          </a:p>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ノスタルジア</a:t>
            </a:r>
          </a:p>
        </p:txBody>
      </p:sp>
      <p:sp>
        <p:nvSpPr>
          <p:cNvPr id="13" name="四角形: 角を丸くする 12">
            <a:extLst>
              <a:ext uri="{FF2B5EF4-FFF2-40B4-BE49-F238E27FC236}">
                <a16:creationId xmlns:a16="http://schemas.microsoft.com/office/drawing/2014/main" id="{194C015A-C0DC-4690-A9C8-8A5BE020B9B6}"/>
              </a:ext>
            </a:extLst>
          </p:cNvPr>
          <p:cNvSpPr/>
          <p:nvPr/>
        </p:nvSpPr>
        <p:spPr>
          <a:xfrm>
            <a:off x="9209275" y="4714804"/>
            <a:ext cx="1368152" cy="792088"/>
          </a:xfrm>
          <a:prstGeom prst="roundRect">
            <a:avLst/>
          </a:prstGeom>
          <a:solidFill>
            <a:srgbClr val="FF990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仮想体験</a:t>
            </a:r>
            <a:endParaRPr kumimoji="1" lang="en-US" altLang="ja-JP" sz="1600" dirty="0">
              <a:solidFill>
                <a:schemeClr val="tx2"/>
              </a:solidFill>
              <a:latin typeface="ＭＳ Ｐゴシック" panose="020B0600070205080204" pitchFamily="50" charset="-128"/>
              <a:ea typeface="ＭＳ Ｐゴシック" panose="020B0600070205080204" pitchFamily="50" charset="-128"/>
            </a:endParaRPr>
          </a:p>
          <a:p>
            <a:pPr algn="ctr"/>
            <a:r>
              <a:rPr kumimoji="1" lang="ja-JP" altLang="en-US" sz="1600" dirty="0">
                <a:solidFill>
                  <a:schemeClr val="tx2"/>
                </a:solidFill>
                <a:latin typeface="ＭＳ Ｐゴシック" panose="020B0600070205080204" pitchFamily="50" charset="-128"/>
                <a:ea typeface="ＭＳ Ｐゴシック" panose="020B0600070205080204" pitchFamily="50" charset="-128"/>
              </a:rPr>
              <a:t>ノスタルジア</a:t>
            </a:r>
          </a:p>
        </p:txBody>
      </p:sp>
      <p:sp>
        <p:nvSpPr>
          <p:cNvPr id="10" name="四角形: 角を丸くする 9">
            <a:extLst>
              <a:ext uri="{FF2B5EF4-FFF2-40B4-BE49-F238E27FC236}">
                <a16:creationId xmlns:a16="http://schemas.microsoft.com/office/drawing/2014/main" id="{7C059795-93AB-4986-8E41-457B0084754D}"/>
              </a:ext>
            </a:extLst>
          </p:cNvPr>
          <p:cNvSpPr/>
          <p:nvPr/>
        </p:nvSpPr>
        <p:spPr>
          <a:xfrm>
            <a:off x="4685919" y="3757353"/>
            <a:ext cx="1315671" cy="7907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latin typeface="ＭＳ Ｐゴシック" panose="020B0600070205080204" pitchFamily="50" charset="-128"/>
                <a:ea typeface="ＭＳ Ｐゴシック" panose="020B0600070205080204" pitchFamily="50" charset="-128"/>
              </a:rPr>
              <a:t>NOT</a:t>
            </a:r>
          </a:p>
          <a:p>
            <a:pPr algn="ctr"/>
            <a:r>
              <a:rPr kumimoji="1" lang="ja-JP" altLang="en-US" sz="1600" dirty="0">
                <a:latin typeface="ＭＳ Ｐゴシック" panose="020B0600070205080204" pitchFamily="50" charset="-128"/>
                <a:ea typeface="ＭＳ Ｐゴシック" panose="020B0600070205080204" pitchFamily="50" charset="-128"/>
              </a:rPr>
              <a:t>ノスタルジア</a:t>
            </a:r>
          </a:p>
        </p:txBody>
      </p:sp>
      <p:sp>
        <p:nvSpPr>
          <p:cNvPr id="14" name="四角形: 角を丸くする 13">
            <a:extLst>
              <a:ext uri="{FF2B5EF4-FFF2-40B4-BE49-F238E27FC236}">
                <a16:creationId xmlns:a16="http://schemas.microsoft.com/office/drawing/2014/main" id="{BB6D826A-1673-4DB0-84CD-F2124050646B}"/>
              </a:ext>
            </a:extLst>
          </p:cNvPr>
          <p:cNvSpPr/>
          <p:nvPr/>
        </p:nvSpPr>
        <p:spPr>
          <a:xfrm>
            <a:off x="10621945" y="4714804"/>
            <a:ext cx="1315671" cy="7907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latin typeface="ＭＳ Ｐゴシック" panose="020B0600070205080204" pitchFamily="50" charset="-128"/>
                <a:ea typeface="ＭＳ Ｐゴシック" panose="020B0600070205080204" pitchFamily="50" charset="-128"/>
              </a:rPr>
              <a:t>NOT</a:t>
            </a:r>
          </a:p>
          <a:p>
            <a:pPr algn="ctr"/>
            <a:r>
              <a:rPr kumimoji="1" lang="ja-JP" altLang="en-US" sz="1600" dirty="0">
                <a:latin typeface="ＭＳ Ｐゴシック" panose="020B0600070205080204" pitchFamily="50" charset="-128"/>
                <a:ea typeface="ＭＳ Ｐゴシック" panose="020B0600070205080204" pitchFamily="50" charset="-128"/>
              </a:rPr>
              <a:t>ノスタルジア</a:t>
            </a:r>
          </a:p>
        </p:txBody>
      </p:sp>
      <p:sp>
        <p:nvSpPr>
          <p:cNvPr id="12" name="スライド番号プレースホルダー 11">
            <a:extLst>
              <a:ext uri="{FF2B5EF4-FFF2-40B4-BE49-F238E27FC236}">
                <a16:creationId xmlns:a16="http://schemas.microsoft.com/office/drawing/2014/main" id="{AD66A7B1-B153-4948-8CC3-2798CB6C1BF1}"/>
              </a:ext>
            </a:extLst>
          </p:cNvPr>
          <p:cNvSpPr>
            <a:spLocks noGrp="1"/>
          </p:cNvSpPr>
          <p:nvPr>
            <p:ph type="sldNum" sz="quarter" idx="12"/>
          </p:nvPr>
        </p:nvSpPr>
        <p:spPr/>
        <p:txBody>
          <a:bodyPr/>
          <a:lstStyle/>
          <a:p>
            <a:pPr rtl="0"/>
            <a:fld id="{CA8D9AD5-F248-4919-864A-CFD76CC027D6}" type="slidenum">
              <a:rPr lang="en-US" altLang="ja-JP" sz="1600" smtClean="0"/>
              <a:t>14</a:t>
            </a:fld>
            <a:endParaRPr lang="ja-JP" altLang="en-US" dirty="0"/>
          </a:p>
        </p:txBody>
      </p:sp>
    </p:spTree>
    <p:extLst>
      <p:ext uri="{BB962C8B-B14F-4D97-AF65-F5344CB8AC3E}">
        <p14:creationId xmlns:p14="http://schemas.microsoft.com/office/powerpoint/2010/main" val="3326055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8BCBE58-25FF-43D8-8D85-B418779D0C69}"/>
              </a:ext>
            </a:extLst>
          </p:cNvPr>
          <p:cNvSpPr txBox="1"/>
          <p:nvPr/>
        </p:nvSpPr>
        <p:spPr>
          <a:xfrm>
            <a:off x="5519936" y="764704"/>
            <a:ext cx="5832648" cy="584775"/>
          </a:xfrm>
          <a:prstGeom prst="rect">
            <a:avLst/>
          </a:prstGeom>
          <a:noFill/>
        </p:spPr>
        <p:txBody>
          <a:bodyPr wrap="square" rtlCol="0">
            <a:spAutoFit/>
          </a:bodyPr>
          <a:lstStyle/>
          <a:p>
            <a:r>
              <a:rPr kumimoji="1" lang="ja-JP" altLang="en-US" sz="3200" dirty="0">
                <a:solidFill>
                  <a:schemeClr val="tx2"/>
                </a:solidFill>
                <a:latin typeface="ＭＳ Ｐゴシック" panose="020B0600070205080204" pitchFamily="50" charset="-128"/>
                <a:ea typeface="ＭＳ Ｐゴシック" panose="020B0600070205080204" pitchFamily="50" charset="-128"/>
              </a:rPr>
              <a:t>例）プリンアラモードフラペチーノ</a:t>
            </a:r>
          </a:p>
        </p:txBody>
      </p:sp>
      <p:sp>
        <p:nvSpPr>
          <p:cNvPr id="4" name="正方形/長方形 3">
            <a:extLst>
              <a:ext uri="{FF2B5EF4-FFF2-40B4-BE49-F238E27FC236}">
                <a16:creationId xmlns:a16="http://schemas.microsoft.com/office/drawing/2014/main" id="{BA242F60-56A5-4DFF-ABB4-C2FCDDB32AA4}"/>
              </a:ext>
            </a:extLst>
          </p:cNvPr>
          <p:cNvSpPr/>
          <p:nvPr/>
        </p:nvSpPr>
        <p:spPr>
          <a:xfrm>
            <a:off x="6096000" y="2204864"/>
            <a:ext cx="4896544" cy="3108543"/>
          </a:xfrm>
          <a:prstGeom prst="rect">
            <a:avLst/>
          </a:prstGeom>
        </p:spPr>
        <p:txBody>
          <a:bodyPr wrap="square">
            <a:spAutoFit/>
          </a:bodyPr>
          <a:lstStyle/>
          <a:p>
            <a:r>
              <a:rPr kumimoji="1" lang="ja-JP" altLang="en-US" sz="2800" dirty="0">
                <a:latin typeface="ＭＳ Ｐゴシック" panose="020B0600070205080204" pitchFamily="50" charset="-128"/>
                <a:ea typeface="ＭＳ Ｐゴシック" panose="020B0600070205080204" pitchFamily="50" charset="-128"/>
              </a:rPr>
              <a:t>・「プリンアラモード」の要素</a:t>
            </a:r>
            <a:endParaRPr kumimoji="1" lang="en-US" altLang="ja-JP" sz="2800" dirty="0">
              <a:latin typeface="ＭＳ Ｐゴシック" panose="020B0600070205080204" pitchFamily="50" charset="-128"/>
              <a:ea typeface="ＭＳ Ｐゴシック" panose="020B0600070205080204" pitchFamily="50" charset="-128"/>
            </a:endParaRPr>
          </a:p>
          <a:p>
            <a:r>
              <a:rPr kumimoji="1" lang="ja-JP" altLang="en-US" sz="2800" dirty="0">
                <a:latin typeface="ＭＳ Ｐゴシック" panose="020B0600070205080204" pitchFamily="50" charset="-128"/>
                <a:ea typeface="ＭＳ Ｐゴシック" panose="020B0600070205080204" pitchFamily="50" charset="-128"/>
              </a:rPr>
              <a:t>→</a:t>
            </a:r>
            <a:r>
              <a:rPr lang="ja-JP" altLang="en-US" sz="2800" dirty="0">
                <a:solidFill>
                  <a:srgbClr val="FF0000"/>
                </a:solidFill>
                <a:latin typeface="ＭＳ Ｐゴシック" panose="020B0600070205080204" pitchFamily="50" charset="-128"/>
                <a:ea typeface="ＭＳ Ｐゴシック" panose="020B0600070205080204" pitchFamily="50" charset="-128"/>
              </a:rPr>
              <a:t>ノスタルジア</a:t>
            </a:r>
            <a:endParaRPr kumimoji="1" lang="en-US" altLang="ja-JP" sz="2800" dirty="0">
              <a:solidFill>
                <a:srgbClr val="FF0000"/>
              </a:solidFill>
              <a:latin typeface="ＭＳ Ｐゴシック" panose="020B0600070205080204" pitchFamily="50" charset="-128"/>
              <a:ea typeface="ＭＳ Ｐゴシック" panose="020B0600070205080204" pitchFamily="50" charset="-128"/>
            </a:endParaRPr>
          </a:p>
          <a:p>
            <a:endParaRPr lang="en-US" altLang="ja-JP" sz="2800"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・「フラペチーノ」の要素</a:t>
            </a:r>
            <a:endParaRPr lang="en-US" altLang="ja-JP" sz="2800"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a:t>
            </a:r>
            <a:r>
              <a:rPr lang="en-US" altLang="ja-JP" sz="2800" dirty="0">
                <a:solidFill>
                  <a:srgbClr val="00B050"/>
                </a:solidFill>
                <a:latin typeface="ＭＳ Ｐゴシック" panose="020B0600070205080204" pitchFamily="50" charset="-128"/>
                <a:ea typeface="ＭＳ Ｐゴシック" panose="020B0600070205080204" pitchFamily="50" charset="-128"/>
              </a:rPr>
              <a:t>NOT</a:t>
            </a:r>
            <a:r>
              <a:rPr lang="ja-JP" altLang="en-US" sz="2800" dirty="0">
                <a:solidFill>
                  <a:srgbClr val="00B050"/>
                </a:solidFill>
                <a:latin typeface="ＭＳ Ｐゴシック" panose="020B0600070205080204" pitchFamily="50" charset="-128"/>
                <a:ea typeface="ＭＳ Ｐゴシック" panose="020B0600070205080204" pitchFamily="50" charset="-128"/>
              </a:rPr>
              <a:t>ノスタルジア</a:t>
            </a:r>
            <a:endParaRPr lang="en-US" altLang="ja-JP" sz="2800" dirty="0">
              <a:solidFill>
                <a:srgbClr val="00B050"/>
              </a:solidFill>
              <a:latin typeface="ＭＳ Ｐゴシック" panose="020B0600070205080204" pitchFamily="50" charset="-128"/>
              <a:ea typeface="ＭＳ Ｐゴシック" panose="020B0600070205080204" pitchFamily="50" charset="-128"/>
            </a:endParaRPr>
          </a:p>
          <a:p>
            <a:endParaRPr lang="en-US" altLang="ja-JP" sz="2800" dirty="0">
              <a:latin typeface="ＭＳ Ｐゴシック" panose="020B0600070205080204" pitchFamily="50" charset="-128"/>
              <a:ea typeface="ＭＳ Ｐゴシック" panose="020B0600070205080204" pitchFamily="50" charset="-128"/>
            </a:endParaRPr>
          </a:p>
          <a:p>
            <a:r>
              <a:rPr lang="ja-JP" altLang="en-US" sz="2800" dirty="0">
                <a:latin typeface="ＭＳ Ｐゴシック" panose="020B0600070205080204" pitchFamily="50" charset="-128"/>
                <a:ea typeface="ＭＳ Ｐゴシック" panose="020B0600070205080204" pitchFamily="50" charset="-128"/>
              </a:rPr>
              <a:t>⇒</a:t>
            </a:r>
            <a:r>
              <a:rPr lang="ja-JP" altLang="en-US" sz="2800" dirty="0">
                <a:ln>
                  <a:solidFill>
                    <a:schemeClr val="tx1"/>
                  </a:solidFill>
                </a:ln>
                <a:solidFill>
                  <a:srgbClr val="FF9900"/>
                </a:solidFill>
                <a:latin typeface="ＭＳ Ｐゴシック" panose="020B0600070205080204" pitchFamily="50" charset="-128"/>
                <a:ea typeface="ＭＳ Ｐゴシック" panose="020B0600070205080204" pitchFamily="50" charset="-128"/>
              </a:rPr>
              <a:t>擬似的ノスタルジア</a:t>
            </a:r>
            <a:endParaRPr kumimoji="1" lang="ja-JP" altLang="en-US" sz="2800" dirty="0">
              <a:ln>
                <a:solidFill>
                  <a:schemeClr val="tx1"/>
                </a:solidFill>
              </a:ln>
              <a:solidFill>
                <a:srgbClr val="FF9900"/>
              </a:solidFill>
              <a:latin typeface="ＭＳ Ｐゴシック" panose="020B0600070205080204" pitchFamily="50" charset="-128"/>
              <a:ea typeface="ＭＳ Ｐゴシック" panose="020B0600070205080204" pitchFamily="50" charset="-128"/>
            </a:endParaRPr>
          </a:p>
        </p:txBody>
      </p:sp>
      <p:pic>
        <p:nvPicPr>
          <p:cNvPr id="6" name="図 5">
            <a:extLst>
              <a:ext uri="{FF2B5EF4-FFF2-40B4-BE49-F238E27FC236}">
                <a16:creationId xmlns:a16="http://schemas.microsoft.com/office/drawing/2014/main" id="{9B125CA9-ADEA-49CC-B2D4-4D22DBDB7CE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7740" y="20256"/>
            <a:ext cx="4007768" cy="6837744"/>
          </a:xfrm>
          <a:prstGeom prst="rect">
            <a:avLst/>
          </a:prstGeom>
        </p:spPr>
      </p:pic>
      <p:sp>
        <p:nvSpPr>
          <p:cNvPr id="2" name="スライド番号プレースホルダー 1">
            <a:extLst>
              <a:ext uri="{FF2B5EF4-FFF2-40B4-BE49-F238E27FC236}">
                <a16:creationId xmlns:a16="http://schemas.microsoft.com/office/drawing/2014/main" id="{AD26CD19-B0BF-4E0E-A6EA-308381D18AAF}"/>
              </a:ext>
            </a:extLst>
          </p:cNvPr>
          <p:cNvSpPr>
            <a:spLocks noGrp="1"/>
          </p:cNvSpPr>
          <p:nvPr>
            <p:ph type="sldNum" sz="quarter" idx="12"/>
          </p:nvPr>
        </p:nvSpPr>
        <p:spPr/>
        <p:txBody>
          <a:bodyPr/>
          <a:lstStyle/>
          <a:p>
            <a:fld id="{CA8D9AD5-F248-4919-864A-CFD76CC027D6}" type="slidenum">
              <a:rPr lang="en-US" altLang="ja-JP" sz="1600" smtClean="0"/>
              <a:pPr/>
              <a:t>15</a:t>
            </a:fld>
            <a:endParaRPr lang="ja-JP" altLang="en-US" dirty="0"/>
          </a:p>
        </p:txBody>
      </p:sp>
    </p:spTree>
    <p:extLst>
      <p:ext uri="{BB962C8B-B14F-4D97-AF65-F5344CB8AC3E}">
        <p14:creationId xmlns:p14="http://schemas.microsoft.com/office/powerpoint/2010/main" val="2971986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4">
            <a:extLst>
              <a:ext uri="{FF2B5EF4-FFF2-40B4-BE49-F238E27FC236}">
                <a16:creationId xmlns:a16="http://schemas.microsoft.com/office/drawing/2014/main" id="{EBB48460-B6B4-4255-AA3F-72ABA6E1275E}"/>
              </a:ext>
            </a:extLst>
          </p:cNvPr>
          <p:cNvGraphicFramePr>
            <a:graphicFrameLocks noGrp="1"/>
          </p:cNvGraphicFramePr>
          <p:nvPr>
            <p:ph idx="1"/>
          </p:nvPr>
        </p:nvGraphicFramePr>
        <p:xfrm>
          <a:off x="119337" y="1988840"/>
          <a:ext cx="7920879" cy="3895981"/>
        </p:xfrm>
        <a:graphic>
          <a:graphicData uri="http://schemas.openxmlformats.org/drawingml/2006/table">
            <a:tbl>
              <a:tblPr firstRow="1" bandRow="1">
                <a:tableStyleId>{ED083AE6-46FA-4A59-8FB0-9F97EB10719F}</a:tableStyleId>
              </a:tblPr>
              <a:tblGrid>
                <a:gridCol w="2640293">
                  <a:extLst>
                    <a:ext uri="{9D8B030D-6E8A-4147-A177-3AD203B41FA5}">
                      <a16:colId xmlns:a16="http://schemas.microsoft.com/office/drawing/2014/main" val="2987248766"/>
                    </a:ext>
                  </a:extLst>
                </a:gridCol>
                <a:gridCol w="2640293">
                  <a:extLst>
                    <a:ext uri="{9D8B030D-6E8A-4147-A177-3AD203B41FA5}">
                      <a16:colId xmlns:a16="http://schemas.microsoft.com/office/drawing/2014/main" val="131377785"/>
                    </a:ext>
                  </a:extLst>
                </a:gridCol>
                <a:gridCol w="2640293">
                  <a:extLst>
                    <a:ext uri="{9D8B030D-6E8A-4147-A177-3AD203B41FA5}">
                      <a16:colId xmlns:a16="http://schemas.microsoft.com/office/drawing/2014/main" val="1569337812"/>
                    </a:ext>
                  </a:extLst>
                </a:gridCol>
              </a:tblGrid>
              <a:tr h="477053">
                <a:tc>
                  <a:txBody>
                    <a:bodyPr/>
                    <a:lstStyle/>
                    <a:p>
                      <a:r>
                        <a:rPr kumimoji="1" lang="ja-JP" altLang="en-US" dirty="0"/>
                        <a:t>商品</a:t>
                      </a:r>
                    </a:p>
                  </a:txBody>
                  <a:tcPr/>
                </a:tc>
                <a:tc>
                  <a:txBody>
                    <a:bodyPr/>
                    <a:lstStyle/>
                    <a:p>
                      <a:r>
                        <a:rPr kumimoji="1" lang="ja-JP" altLang="en-US" dirty="0"/>
                        <a:t>ノスタルジア</a:t>
                      </a:r>
                    </a:p>
                  </a:txBody>
                  <a:tcPr/>
                </a:tc>
                <a:tc>
                  <a:txBody>
                    <a:bodyPr/>
                    <a:lstStyle/>
                    <a:p>
                      <a:r>
                        <a:rPr kumimoji="1" lang="en-US" altLang="ja-JP" dirty="0"/>
                        <a:t>NOT</a:t>
                      </a:r>
                      <a:r>
                        <a:rPr kumimoji="1" lang="ja-JP" altLang="en-US" dirty="0"/>
                        <a:t>ノスタルジア</a:t>
                      </a:r>
                    </a:p>
                  </a:txBody>
                  <a:tcPr/>
                </a:tc>
                <a:extLst>
                  <a:ext uri="{0D108BD9-81ED-4DB2-BD59-A6C34878D82A}">
                    <a16:rowId xmlns:a16="http://schemas.microsoft.com/office/drawing/2014/main" val="1790258899"/>
                  </a:ext>
                </a:extLst>
              </a:tr>
              <a:tr h="834842">
                <a:tc>
                  <a:txBody>
                    <a:bodyPr/>
                    <a:lstStyle/>
                    <a:p>
                      <a:r>
                        <a:rPr kumimoji="1" lang="ja-JP" altLang="en-US" dirty="0"/>
                        <a:t>プリンアラモードフラペチーノ</a:t>
                      </a:r>
                      <a:r>
                        <a:rPr kumimoji="1" lang="en-US" altLang="ja-JP" dirty="0"/>
                        <a:t>(</a:t>
                      </a:r>
                      <a:r>
                        <a:rPr kumimoji="1" lang="ja-JP" altLang="en-US" dirty="0"/>
                        <a:t>スターバックス</a:t>
                      </a:r>
                      <a:r>
                        <a:rPr kumimoji="1" lang="en-US" altLang="ja-JP" dirty="0"/>
                        <a:t>)</a:t>
                      </a:r>
                      <a:endParaRPr kumimoji="1" lang="ja-JP" altLang="en-US" dirty="0"/>
                    </a:p>
                  </a:txBody>
                  <a:tcPr/>
                </a:tc>
                <a:tc>
                  <a:txBody>
                    <a:bodyPr/>
                    <a:lstStyle/>
                    <a:p>
                      <a:r>
                        <a:rPr kumimoji="1" lang="ja-JP" altLang="en-US" dirty="0"/>
                        <a:t>プリンアラモード</a:t>
                      </a:r>
                    </a:p>
                  </a:txBody>
                  <a:tcPr/>
                </a:tc>
                <a:tc>
                  <a:txBody>
                    <a:bodyPr/>
                    <a:lstStyle/>
                    <a:p>
                      <a:r>
                        <a:rPr kumimoji="1" lang="ja-JP" altLang="en-US" dirty="0"/>
                        <a:t>フラペチーノ</a:t>
                      </a:r>
                    </a:p>
                  </a:txBody>
                  <a:tcPr/>
                </a:tc>
                <a:extLst>
                  <a:ext uri="{0D108BD9-81ED-4DB2-BD59-A6C34878D82A}">
                    <a16:rowId xmlns:a16="http://schemas.microsoft.com/office/drawing/2014/main" val="1932833820"/>
                  </a:ext>
                </a:extLst>
              </a:tr>
              <a:tr h="834842">
                <a:tc>
                  <a:txBody>
                    <a:bodyPr/>
                    <a:lstStyle/>
                    <a:p>
                      <a:r>
                        <a:rPr kumimoji="1" lang="ja-JP" altLang="en-US" dirty="0"/>
                        <a:t>新宝島</a:t>
                      </a:r>
                      <a:r>
                        <a:rPr kumimoji="1" lang="en-US" altLang="ja-JP" dirty="0"/>
                        <a:t>/</a:t>
                      </a:r>
                      <a:r>
                        <a:rPr kumimoji="1" lang="ja-JP" altLang="en-US" dirty="0"/>
                        <a:t>サカナクション</a:t>
                      </a:r>
                    </a:p>
                  </a:txBody>
                  <a:tcPr/>
                </a:tc>
                <a:tc>
                  <a:txBody>
                    <a:bodyPr/>
                    <a:lstStyle/>
                    <a:p>
                      <a:r>
                        <a:rPr kumimoji="1" lang="en-US" altLang="ja-JP" dirty="0"/>
                        <a:t>80’s</a:t>
                      </a:r>
                      <a:r>
                        <a:rPr kumimoji="1" lang="ja-JP" altLang="en-US" dirty="0"/>
                        <a:t>の曲調・オマージュ</a:t>
                      </a:r>
                      <a:r>
                        <a:rPr kumimoji="1" lang="en-US" altLang="ja-JP" dirty="0"/>
                        <a:t>(MV)</a:t>
                      </a:r>
                      <a:endParaRPr kumimoji="1" lang="ja-JP" altLang="en-US" dirty="0"/>
                    </a:p>
                  </a:txBody>
                  <a:tcPr/>
                </a:tc>
                <a:tc>
                  <a:txBody>
                    <a:bodyPr/>
                    <a:lstStyle/>
                    <a:p>
                      <a:r>
                        <a:rPr kumimoji="1" lang="ja-JP" altLang="en-US" dirty="0"/>
                        <a:t>現代のアーティスト</a:t>
                      </a:r>
                    </a:p>
                  </a:txBody>
                  <a:tcPr/>
                </a:tc>
                <a:extLst>
                  <a:ext uri="{0D108BD9-81ED-4DB2-BD59-A6C34878D82A}">
                    <a16:rowId xmlns:a16="http://schemas.microsoft.com/office/drawing/2014/main" val="2162263652"/>
                  </a:ext>
                </a:extLst>
              </a:tr>
              <a:tr h="477053">
                <a:tc>
                  <a:txBody>
                    <a:bodyPr/>
                    <a:lstStyle/>
                    <a:p>
                      <a:r>
                        <a:rPr kumimoji="1" lang="ja-JP" altLang="en-US" dirty="0"/>
                        <a:t>ポケモン</a:t>
                      </a:r>
                      <a:r>
                        <a:rPr kumimoji="1" lang="en-US" altLang="ja-JP" dirty="0"/>
                        <a:t>GO</a:t>
                      </a:r>
                      <a:endParaRPr kumimoji="1" lang="ja-JP" altLang="en-US" dirty="0"/>
                    </a:p>
                  </a:txBody>
                  <a:tcPr/>
                </a:tc>
                <a:tc>
                  <a:txBody>
                    <a:bodyPr/>
                    <a:lstStyle/>
                    <a:p>
                      <a:r>
                        <a:rPr kumimoji="1" lang="ja-JP" altLang="en-US" dirty="0"/>
                        <a:t>ポケットモンスター</a:t>
                      </a:r>
                    </a:p>
                  </a:txBody>
                  <a:tcPr/>
                </a:tc>
                <a:tc>
                  <a:txBody>
                    <a:bodyPr/>
                    <a:lstStyle/>
                    <a:p>
                      <a:r>
                        <a:rPr kumimoji="1" lang="ja-JP" altLang="en-US" dirty="0"/>
                        <a:t>スマートフォンアプリ</a:t>
                      </a:r>
                    </a:p>
                  </a:txBody>
                  <a:tcPr/>
                </a:tc>
                <a:extLst>
                  <a:ext uri="{0D108BD9-81ED-4DB2-BD59-A6C34878D82A}">
                    <a16:rowId xmlns:a16="http://schemas.microsoft.com/office/drawing/2014/main" val="2611793820"/>
                  </a:ext>
                </a:extLst>
              </a:tr>
              <a:tr h="1192633">
                <a:tc>
                  <a:txBody>
                    <a:bodyPr/>
                    <a:lstStyle/>
                    <a:p>
                      <a:r>
                        <a:rPr kumimoji="1" lang="ja-JP" altLang="en-US" dirty="0"/>
                        <a:t>バブリーダンス</a:t>
                      </a:r>
                      <a:endParaRPr kumimoji="1" lang="en-US" altLang="ja-JP" dirty="0"/>
                    </a:p>
                    <a:p>
                      <a:r>
                        <a:rPr kumimoji="1" lang="en-US" altLang="ja-JP" dirty="0"/>
                        <a:t>(</a:t>
                      </a:r>
                      <a:r>
                        <a:rPr kumimoji="1" lang="ja-JP" altLang="en-US" dirty="0"/>
                        <a:t>登美丘高校ダンス部</a:t>
                      </a:r>
                      <a:r>
                        <a:rPr kumimoji="1" lang="en-US" altLang="ja-JP" dirty="0"/>
                        <a:t>)</a:t>
                      </a:r>
                      <a:endParaRPr kumimoji="1" lang="ja-JP" altLang="en-US" dirty="0"/>
                    </a:p>
                  </a:txBody>
                  <a:tcPr/>
                </a:tc>
                <a:tc>
                  <a:txBody>
                    <a:bodyPr/>
                    <a:lstStyle/>
                    <a:p>
                      <a:r>
                        <a:rPr kumimoji="1" lang="ja-JP" altLang="en-US" dirty="0"/>
                        <a:t>バブル時代の音楽</a:t>
                      </a:r>
                      <a:endParaRPr kumimoji="1" lang="en-US" altLang="ja-JP" dirty="0"/>
                    </a:p>
                    <a:p>
                      <a:r>
                        <a:rPr kumimoji="1" lang="ja-JP" altLang="en-US" dirty="0"/>
                        <a:t>ダンシングヒーロー</a:t>
                      </a:r>
                      <a:r>
                        <a:rPr kumimoji="1" lang="en-US" altLang="ja-JP" dirty="0"/>
                        <a:t>/</a:t>
                      </a:r>
                      <a:r>
                        <a:rPr kumimoji="1" lang="ja-JP" altLang="en-US" dirty="0"/>
                        <a:t>荻野目洋子</a:t>
                      </a:r>
                    </a:p>
                  </a:txBody>
                  <a:tcPr/>
                </a:tc>
                <a:tc>
                  <a:txBody>
                    <a:bodyPr/>
                    <a:lstStyle/>
                    <a:p>
                      <a:r>
                        <a:rPr kumimoji="1" lang="ja-JP" altLang="en-US" dirty="0"/>
                        <a:t>バブル時代を経験していない現代の高校生</a:t>
                      </a:r>
                    </a:p>
                  </a:txBody>
                  <a:tcPr/>
                </a:tc>
                <a:extLst>
                  <a:ext uri="{0D108BD9-81ED-4DB2-BD59-A6C34878D82A}">
                    <a16:rowId xmlns:a16="http://schemas.microsoft.com/office/drawing/2014/main" val="2454797904"/>
                  </a:ext>
                </a:extLst>
              </a:tr>
            </a:tbl>
          </a:graphicData>
        </a:graphic>
      </p:graphicFrame>
      <p:pic>
        <p:nvPicPr>
          <p:cNvPr id="6" name="図 5">
            <a:extLst>
              <a:ext uri="{FF2B5EF4-FFF2-40B4-BE49-F238E27FC236}">
                <a16:creationId xmlns:a16="http://schemas.microsoft.com/office/drawing/2014/main" id="{D26E61CB-A3D4-4295-AA7F-3546CA3961A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86848" y="5123489"/>
            <a:ext cx="3045327" cy="1522664"/>
          </a:xfrm>
          <a:prstGeom prst="rect">
            <a:avLst/>
          </a:prstGeom>
          <a:effectLst>
            <a:softEdge rad="63500"/>
          </a:effectLst>
        </p:spPr>
      </p:pic>
      <p:pic>
        <p:nvPicPr>
          <p:cNvPr id="7" name="図 6">
            <a:extLst>
              <a:ext uri="{FF2B5EF4-FFF2-40B4-BE49-F238E27FC236}">
                <a16:creationId xmlns:a16="http://schemas.microsoft.com/office/drawing/2014/main" id="{DDAD91D4-60AC-4E6E-9964-A815C42CEB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00456" y="76942"/>
            <a:ext cx="1872208" cy="1860736"/>
          </a:xfrm>
          <a:prstGeom prst="rect">
            <a:avLst/>
          </a:prstGeom>
          <a:effectLst>
            <a:softEdge rad="63500"/>
          </a:effectLst>
        </p:spPr>
      </p:pic>
      <p:pic>
        <p:nvPicPr>
          <p:cNvPr id="8" name="図 7">
            <a:extLst>
              <a:ext uri="{FF2B5EF4-FFF2-40B4-BE49-F238E27FC236}">
                <a16:creationId xmlns:a16="http://schemas.microsoft.com/office/drawing/2014/main" id="{2934FB5D-5D05-4EA7-9B3C-B6E193F5650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86848" y="1988840"/>
            <a:ext cx="2850830" cy="1599246"/>
          </a:xfrm>
          <a:prstGeom prst="rect">
            <a:avLst/>
          </a:prstGeom>
          <a:effectLst>
            <a:softEdge rad="63500"/>
          </a:effectLst>
        </p:spPr>
      </p:pic>
      <p:pic>
        <p:nvPicPr>
          <p:cNvPr id="9" name="図 8">
            <a:extLst>
              <a:ext uri="{FF2B5EF4-FFF2-40B4-BE49-F238E27FC236}">
                <a16:creationId xmlns:a16="http://schemas.microsoft.com/office/drawing/2014/main" id="{CE9DE906-5BDC-481C-8656-AC715253052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559244" y="3497379"/>
            <a:ext cx="2583272" cy="1658732"/>
          </a:xfrm>
          <a:prstGeom prst="rect">
            <a:avLst/>
          </a:prstGeom>
          <a:effectLst>
            <a:softEdge rad="63500"/>
          </a:effectLst>
        </p:spPr>
      </p:pic>
      <p:sp>
        <p:nvSpPr>
          <p:cNvPr id="3" name="スライド番号プレースホルダー 2">
            <a:extLst>
              <a:ext uri="{FF2B5EF4-FFF2-40B4-BE49-F238E27FC236}">
                <a16:creationId xmlns:a16="http://schemas.microsoft.com/office/drawing/2014/main" id="{CE1A32A3-08D2-4E11-88BE-D613DBC8E0B3}"/>
              </a:ext>
            </a:extLst>
          </p:cNvPr>
          <p:cNvSpPr>
            <a:spLocks noGrp="1"/>
          </p:cNvSpPr>
          <p:nvPr>
            <p:ph type="sldNum" sz="quarter" idx="12"/>
          </p:nvPr>
        </p:nvSpPr>
        <p:spPr/>
        <p:txBody>
          <a:bodyPr/>
          <a:lstStyle/>
          <a:p>
            <a:pPr rtl="0"/>
            <a:fld id="{CA8D9AD5-F248-4919-864A-CFD76CC027D6}" type="slidenum">
              <a:rPr lang="en-US" altLang="ja-JP" sz="1600" smtClean="0"/>
              <a:t>16</a:t>
            </a:fld>
            <a:endParaRPr lang="ja-JP" altLang="en-US" dirty="0"/>
          </a:p>
        </p:txBody>
      </p:sp>
      <p:sp>
        <p:nvSpPr>
          <p:cNvPr id="11" name="テキスト ボックス 10">
            <a:extLst>
              <a:ext uri="{FF2B5EF4-FFF2-40B4-BE49-F238E27FC236}">
                <a16:creationId xmlns:a16="http://schemas.microsoft.com/office/drawing/2014/main" id="{614DB010-AB46-4884-B821-FB3573158EAB}"/>
              </a:ext>
            </a:extLst>
          </p:cNvPr>
          <p:cNvSpPr txBox="1"/>
          <p:nvPr/>
        </p:nvSpPr>
        <p:spPr>
          <a:xfrm>
            <a:off x="695400" y="764704"/>
            <a:ext cx="4896544" cy="646331"/>
          </a:xfrm>
          <a:prstGeom prst="rect">
            <a:avLst/>
          </a:prstGeom>
          <a:noFill/>
        </p:spPr>
        <p:txBody>
          <a:bodyPr wrap="square" rtlCol="0">
            <a:spAutoFit/>
          </a:bodyPr>
          <a:lstStyle/>
          <a:p>
            <a:r>
              <a:rPr kumimoji="1" lang="ja-JP" altLang="en-US" sz="3600" dirty="0">
                <a:solidFill>
                  <a:schemeClr val="tx2"/>
                </a:solidFill>
                <a:latin typeface="ＭＳ Ｐゴシック" panose="020B0600070205080204" pitchFamily="50" charset="-128"/>
                <a:ea typeface="ＭＳ Ｐゴシック" panose="020B0600070205080204" pitchFamily="50" charset="-128"/>
              </a:rPr>
              <a:t>擬似的ノスタルジアの例</a:t>
            </a:r>
          </a:p>
        </p:txBody>
      </p:sp>
    </p:spTree>
    <p:extLst>
      <p:ext uri="{BB962C8B-B14F-4D97-AF65-F5344CB8AC3E}">
        <p14:creationId xmlns:p14="http://schemas.microsoft.com/office/powerpoint/2010/main" val="3388608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問題意識・研究目的</a:t>
            </a:r>
            <a:endParaRPr kumimoji="1" lang="ja-JP" altLang="en-US" sz="4400" u="sng" dirty="0"/>
          </a:p>
        </p:txBody>
      </p:sp>
      <p:sp>
        <p:nvSpPr>
          <p:cNvPr id="3" name="正方形/長方形 2">
            <a:extLst>
              <a:ext uri="{FF2B5EF4-FFF2-40B4-BE49-F238E27FC236}">
                <a16:creationId xmlns:a16="http://schemas.microsoft.com/office/drawing/2014/main" id="{BDB5C769-F21E-4310-B17F-ADC14B176AF6}"/>
              </a:ext>
            </a:extLst>
          </p:cNvPr>
          <p:cNvSpPr/>
          <p:nvPr/>
        </p:nvSpPr>
        <p:spPr>
          <a:xfrm>
            <a:off x="1445903" y="2695165"/>
            <a:ext cx="10045054" cy="1296144"/>
          </a:xfrm>
          <a:prstGeom prst="rect">
            <a:avLst/>
          </a:prstGeom>
          <a:solidFill>
            <a:schemeClr val="accent1">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ノスタルジーマーケティングにおいて、かつて売れた商品を持つ企業はそれを復刻商品として売り出すことが出来る。しかし、そういったものを持っていない企業は復刻商品を用いたマーケティングが行えない。</a:t>
            </a:r>
          </a:p>
        </p:txBody>
      </p:sp>
      <p:sp>
        <p:nvSpPr>
          <p:cNvPr id="4" name="正方形/長方形 3">
            <a:extLst>
              <a:ext uri="{FF2B5EF4-FFF2-40B4-BE49-F238E27FC236}">
                <a16:creationId xmlns:a16="http://schemas.microsoft.com/office/drawing/2014/main" id="{E18D392E-CDD3-4973-9B49-FFD5C0C565AB}"/>
              </a:ext>
            </a:extLst>
          </p:cNvPr>
          <p:cNvSpPr/>
          <p:nvPr/>
        </p:nvSpPr>
        <p:spPr>
          <a:xfrm>
            <a:off x="1445903" y="4865321"/>
            <a:ext cx="9973046" cy="1296144"/>
          </a:xfrm>
          <a:prstGeom prst="rect">
            <a:avLst/>
          </a:prstGeom>
          <a:solidFill>
            <a:schemeClr val="accent3">
              <a:lumMod val="20000"/>
              <a:lumOff val="8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擬似的ノスタルジアの効果を調べることで、復刻商品として売り出せるような資産を持たない企業におけるノスタルジーマーケティングの方法を解明する。</a:t>
            </a:r>
          </a:p>
        </p:txBody>
      </p:sp>
      <p:sp>
        <p:nvSpPr>
          <p:cNvPr id="5" name="テキスト ボックス 4">
            <a:extLst>
              <a:ext uri="{FF2B5EF4-FFF2-40B4-BE49-F238E27FC236}">
                <a16:creationId xmlns:a16="http://schemas.microsoft.com/office/drawing/2014/main" id="{5F5EB92B-5704-48CC-B92D-71B791C0712B}"/>
              </a:ext>
            </a:extLst>
          </p:cNvPr>
          <p:cNvSpPr txBox="1"/>
          <p:nvPr/>
        </p:nvSpPr>
        <p:spPr>
          <a:xfrm>
            <a:off x="1440353" y="2050754"/>
            <a:ext cx="2304256" cy="646331"/>
          </a:xfrm>
          <a:prstGeom prst="rect">
            <a:avLst/>
          </a:prstGeom>
          <a:noFill/>
        </p:spPr>
        <p:txBody>
          <a:bodyPr wrap="square" rtlCol="0">
            <a:spAutoFit/>
          </a:bodyPr>
          <a:lstStyle/>
          <a:p>
            <a:r>
              <a:rPr kumimoji="1" lang="ja-JP" altLang="en-US" sz="3600" dirty="0">
                <a:solidFill>
                  <a:schemeClr val="tx2"/>
                </a:solidFill>
                <a:latin typeface="ＭＳ Ｐゴシック" panose="020B0600070205080204" pitchFamily="50" charset="-128"/>
                <a:ea typeface="ＭＳ Ｐゴシック" panose="020B0600070205080204" pitchFamily="50" charset="-128"/>
              </a:rPr>
              <a:t>問題意識</a:t>
            </a:r>
          </a:p>
        </p:txBody>
      </p:sp>
      <p:sp>
        <p:nvSpPr>
          <p:cNvPr id="6" name="テキスト ボックス 5">
            <a:extLst>
              <a:ext uri="{FF2B5EF4-FFF2-40B4-BE49-F238E27FC236}">
                <a16:creationId xmlns:a16="http://schemas.microsoft.com/office/drawing/2014/main" id="{518BC9F1-D3FB-4B5D-88E8-5DEBB39CE9DA}"/>
              </a:ext>
            </a:extLst>
          </p:cNvPr>
          <p:cNvSpPr txBox="1"/>
          <p:nvPr/>
        </p:nvSpPr>
        <p:spPr>
          <a:xfrm>
            <a:off x="1445903" y="4222829"/>
            <a:ext cx="2088232" cy="646331"/>
          </a:xfrm>
          <a:prstGeom prst="rect">
            <a:avLst/>
          </a:prstGeom>
          <a:noFill/>
        </p:spPr>
        <p:txBody>
          <a:bodyPr wrap="square" rtlCol="0">
            <a:spAutoFit/>
          </a:bodyPr>
          <a:lstStyle/>
          <a:p>
            <a:r>
              <a:rPr kumimoji="1" lang="ja-JP" altLang="en-US" sz="3600" dirty="0">
                <a:solidFill>
                  <a:schemeClr val="tx2"/>
                </a:solidFill>
                <a:latin typeface="ＭＳ Ｐゴシック" panose="020B0600070205080204" pitchFamily="50" charset="-128"/>
                <a:ea typeface="ＭＳ Ｐゴシック" panose="020B0600070205080204" pitchFamily="50" charset="-128"/>
              </a:rPr>
              <a:t>研究目的</a:t>
            </a:r>
          </a:p>
        </p:txBody>
      </p:sp>
      <p:sp>
        <p:nvSpPr>
          <p:cNvPr id="7" name="スライド番号プレースホルダー 6">
            <a:extLst>
              <a:ext uri="{FF2B5EF4-FFF2-40B4-BE49-F238E27FC236}">
                <a16:creationId xmlns:a16="http://schemas.microsoft.com/office/drawing/2014/main" id="{63A35624-E009-4F7F-B219-CD706BCD9AC3}"/>
              </a:ext>
            </a:extLst>
          </p:cNvPr>
          <p:cNvSpPr>
            <a:spLocks noGrp="1"/>
          </p:cNvSpPr>
          <p:nvPr>
            <p:ph type="sldNum" sz="quarter" idx="12"/>
          </p:nvPr>
        </p:nvSpPr>
        <p:spPr/>
        <p:txBody>
          <a:bodyPr/>
          <a:lstStyle/>
          <a:p>
            <a:pPr rtl="0"/>
            <a:fld id="{CA8D9AD5-F248-4919-864A-CFD76CC027D6}" type="slidenum">
              <a:rPr lang="en-US" altLang="ja-JP" sz="1600" smtClean="0"/>
              <a:t>17</a:t>
            </a:fld>
            <a:endParaRPr lang="ja-JP" altLang="en-US" dirty="0"/>
          </a:p>
        </p:txBody>
      </p:sp>
    </p:spTree>
    <p:extLst>
      <p:ext uri="{BB962C8B-B14F-4D97-AF65-F5344CB8AC3E}">
        <p14:creationId xmlns:p14="http://schemas.microsoft.com/office/powerpoint/2010/main" val="3677185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仮説導出</a:t>
            </a:r>
            <a:endParaRPr kumimoji="1" lang="ja-JP" altLang="en-US" sz="4400" u="sng" dirty="0"/>
          </a:p>
        </p:txBody>
      </p:sp>
      <p:sp>
        <p:nvSpPr>
          <p:cNvPr id="5" name="コンテンツ プレースホルダー 2">
            <a:extLst>
              <a:ext uri="{FF2B5EF4-FFF2-40B4-BE49-F238E27FC236}">
                <a16:creationId xmlns:a16="http://schemas.microsoft.com/office/drawing/2014/main" id="{EBF2936B-DF39-4D15-9134-AE26202C718A}"/>
              </a:ext>
            </a:extLst>
          </p:cNvPr>
          <p:cNvSpPr txBox="1">
            <a:spLocks/>
          </p:cNvSpPr>
          <p:nvPr/>
        </p:nvSpPr>
        <p:spPr>
          <a:xfrm>
            <a:off x="1341120" y="1901952"/>
            <a:ext cx="9509760" cy="4127627"/>
          </a:xfrm>
          <a:prstGeom prst="rect">
            <a:avLst/>
          </a:prstGeom>
        </p:spPr>
        <p:txBody>
          <a:bodyPr rtlCol="0"/>
          <a:lst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kumimoji="1" sz="2000" kern="1200">
                <a:solidFill>
                  <a:schemeClr val="tx2"/>
                </a:solidFill>
                <a:latin typeface="ＭＳ Ｐゴシック" panose="020B0600070205080204" pitchFamily="50" charset="-128"/>
                <a:ea typeface="ＭＳ Ｐゴシック" panose="020B0600070205080204" pitchFamily="50" charset="-128"/>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kumimoji="1" sz="1800" kern="1200">
                <a:solidFill>
                  <a:schemeClr val="tx2"/>
                </a:solidFill>
                <a:latin typeface="ＭＳ Ｐゴシック" panose="020B0600070205080204" pitchFamily="50" charset="-128"/>
                <a:ea typeface="ＭＳ Ｐゴシック" panose="020B0600070205080204" pitchFamily="50" charset="-128"/>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kumimoji="1" sz="1600" kern="1200">
                <a:solidFill>
                  <a:schemeClr val="tx2"/>
                </a:solidFill>
                <a:latin typeface="ＭＳ Ｐゴシック" panose="020B0600070205080204" pitchFamily="50" charset="-128"/>
                <a:ea typeface="ＭＳ Ｐゴシック" panose="020B0600070205080204" pitchFamily="50" charset="-128"/>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5pPr>
            <a:lvl6pPr marL="1874520" indent="-228600" algn="l" defTabSz="914400" rtl="0" eaLnBrk="1" latinLnBrk="0" hangingPunct="1">
              <a:lnSpc>
                <a:spcPct val="90000"/>
              </a:lnSpc>
              <a:spcBef>
                <a:spcPts val="800"/>
              </a:spcBef>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6pPr>
            <a:lvl7pPr marL="219456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7pPr>
            <a:lvl8pPr marL="251460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8pPr>
            <a:lvl9pPr marL="283464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9pPr>
          </a:lstStyle>
          <a:p>
            <a:pPr marL="45720" indent="0">
              <a:buNone/>
            </a:pPr>
            <a:r>
              <a:rPr lang="ja-JP" altLang="en-US" sz="3200" dirty="0">
                <a:sym typeface="ＭＳ Ｐゴシック" panose="020B0600070205080204" pitchFamily="50" charset="-128"/>
              </a:rPr>
              <a:t>≪関連すると考えられる研究領域≫</a:t>
            </a:r>
            <a:endParaRPr lang="en-US" altLang="ja-JP" sz="3200" dirty="0">
              <a:sym typeface="ＭＳ Ｐゴシック" panose="020B0600070205080204" pitchFamily="50" charset="-128"/>
            </a:endParaRPr>
          </a:p>
          <a:p>
            <a:r>
              <a:rPr lang="ja-JP" altLang="en-US" sz="3200" dirty="0">
                <a:sym typeface="ＭＳ Ｐゴシック" panose="020B0600070205080204" pitchFamily="50" charset="-128"/>
              </a:rPr>
              <a:t>ノスタルジーマーケティング</a:t>
            </a:r>
            <a:endParaRPr lang="en-US" altLang="ja-JP" sz="3200" dirty="0">
              <a:sym typeface="ＭＳ Ｐゴシック" panose="020B0600070205080204" pitchFamily="50" charset="-128"/>
            </a:endParaRPr>
          </a:p>
          <a:p>
            <a:pPr marL="45720" indent="0">
              <a:buNone/>
            </a:pPr>
            <a:r>
              <a:rPr lang="ja-JP" altLang="en-US" sz="3000" dirty="0">
                <a:sym typeface="ＭＳ Ｐゴシック" panose="020B0600070205080204" pitchFamily="50" charset="-128"/>
              </a:rPr>
              <a:t>→仮説①</a:t>
            </a:r>
            <a:endParaRPr lang="en-US" altLang="ja-JP" sz="3000" dirty="0">
              <a:sym typeface="ＭＳ Ｐゴシック" panose="020B0600070205080204" pitchFamily="50" charset="-128"/>
            </a:endParaRPr>
          </a:p>
          <a:p>
            <a:r>
              <a:rPr lang="ja-JP" altLang="en-US" sz="3200" dirty="0">
                <a:sym typeface="ＭＳ Ｐゴシック" panose="020B0600070205080204" pitchFamily="50" charset="-128"/>
              </a:rPr>
              <a:t>ノスタルジア経験の違い</a:t>
            </a:r>
            <a:endParaRPr lang="en-US" altLang="ja-JP" sz="3200" dirty="0">
              <a:sym typeface="ＭＳ Ｐゴシック" panose="020B0600070205080204" pitchFamily="50" charset="-128"/>
            </a:endParaRPr>
          </a:p>
          <a:p>
            <a:pPr marL="45720" indent="0">
              <a:buNone/>
            </a:pPr>
            <a:r>
              <a:rPr lang="ja-JP" altLang="en-US" sz="3200" dirty="0">
                <a:sym typeface="ＭＳ Ｐゴシック" panose="020B0600070205080204" pitchFamily="50" charset="-128"/>
              </a:rPr>
              <a:t>→仮説②</a:t>
            </a:r>
            <a:endParaRPr lang="en-US" altLang="ja-JP" sz="3200" dirty="0">
              <a:sym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9DBA8330-8352-4B46-AC86-C77012C0BBF8}"/>
              </a:ext>
            </a:extLst>
          </p:cNvPr>
          <p:cNvSpPr>
            <a:spLocks noGrp="1"/>
          </p:cNvSpPr>
          <p:nvPr>
            <p:ph type="sldNum" sz="quarter" idx="12"/>
          </p:nvPr>
        </p:nvSpPr>
        <p:spPr/>
        <p:txBody>
          <a:bodyPr/>
          <a:lstStyle/>
          <a:p>
            <a:pPr rtl="0"/>
            <a:fld id="{CA8D9AD5-F248-4919-864A-CFD76CC027D6}" type="slidenum">
              <a:rPr lang="en-US" altLang="ja-JP" sz="1600" smtClean="0"/>
              <a:t>18</a:t>
            </a:fld>
            <a:endParaRPr lang="ja-JP" altLang="en-US" sz="1600" dirty="0"/>
          </a:p>
        </p:txBody>
      </p:sp>
    </p:spTree>
    <p:extLst>
      <p:ext uri="{BB962C8B-B14F-4D97-AF65-F5344CB8AC3E}">
        <p14:creationId xmlns:p14="http://schemas.microsoft.com/office/powerpoint/2010/main" val="71544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299496" cy="1233424"/>
          </a:xfrm>
        </p:spPr>
        <p:txBody>
          <a:bodyPr>
            <a:normAutofit/>
          </a:bodyPr>
          <a:lstStyle/>
          <a:p>
            <a:r>
              <a:rPr lang="ja-JP" altLang="en-US" sz="4400" u="sng" dirty="0"/>
              <a:t>仮説導出（ノスタルジーマーケティング①）</a:t>
            </a:r>
            <a:endParaRPr kumimoji="1" lang="ja-JP" altLang="en-US" sz="4400" u="sng" dirty="0"/>
          </a:p>
        </p:txBody>
      </p:sp>
      <p:sp>
        <p:nvSpPr>
          <p:cNvPr id="3" name="正方形/長方形 2">
            <a:extLst>
              <a:ext uri="{FF2B5EF4-FFF2-40B4-BE49-F238E27FC236}">
                <a16:creationId xmlns:a16="http://schemas.microsoft.com/office/drawing/2014/main" id="{F4C21EF8-47E7-4E41-94E9-8F43FE695AA3}"/>
              </a:ext>
            </a:extLst>
          </p:cNvPr>
          <p:cNvSpPr/>
          <p:nvPr/>
        </p:nvSpPr>
        <p:spPr>
          <a:xfrm>
            <a:off x="1341120" y="2636912"/>
            <a:ext cx="10046292" cy="1815882"/>
          </a:xfrm>
          <a:prstGeom prst="rect">
            <a:avLst/>
          </a:prstGeom>
        </p:spPr>
        <p:txBody>
          <a:bodyPr wrap="square">
            <a:spAutoFit/>
          </a:bodyPr>
          <a:lstStyle/>
          <a:p>
            <a:r>
              <a:rPr lang="ja-JP" altLang="ja-JP" sz="2800" dirty="0">
                <a:solidFill>
                  <a:schemeClr val="tx2"/>
                </a:solidFill>
                <a:latin typeface="ＭＳ Ｐゴシック" panose="020B0600070205080204" pitchFamily="50" charset="-128"/>
                <a:ea typeface="ＭＳ Ｐゴシック" panose="020B0600070205080204" pitchFamily="50" charset="-128"/>
              </a:rPr>
              <a:t>ノスタルジアを喚起するマーケティング活動は枚挙に暇が無い。</a:t>
            </a:r>
            <a:endParaRPr lang="en-US" altLang="ja-JP" sz="2800" dirty="0">
              <a:solidFill>
                <a:schemeClr val="tx2"/>
              </a:solidFill>
              <a:latin typeface="ＭＳ Ｐゴシック" panose="020B0600070205080204" pitchFamily="50" charset="-128"/>
              <a:ea typeface="ＭＳ Ｐゴシック" panose="020B0600070205080204" pitchFamily="50" charset="-128"/>
            </a:endParaRPr>
          </a:p>
          <a:p>
            <a:r>
              <a:rPr lang="ja-JP" altLang="ja-JP" sz="2800" dirty="0">
                <a:solidFill>
                  <a:schemeClr val="tx2"/>
                </a:solidFill>
                <a:latin typeface="ＭＳ Ｐゴシック" panose="020B0600070205080204" pitchFamily="50" charset="-128"/>
                <a:ea typeface="ＭＳ Ｐゴシック" panose="020B0600070205080204" pitchFamily="50" charset="-128"/>
              </a:rPr>
              <a:t>こうしたマーケティング活動が展開され続けているのは、消費者側に、そうしたものを好み、受け入れる姿勢があるからだろう</a:t>
            </a:r>
            <a:r>
              <a:rPr lang="ja-JP" altLang="en-US" sz="2800" dirty="0">
                <a:solidFill>
                  <a:schemeClr val="tx2"/>
                </a:solidFill>
                <a:latin typeface="ＭＳ Ｐゴシック" panose="020B0600070205080204" pitchFamily="50" charset="-128"/>
                <a:ea typeface="ＭＳ Ｐゴシック" panose="020B0600070205080204" pitchFamily="50" charset="-128"/>
              </a:rPr>
              <a:t>。</a:t>
            </a:r>
            <a:endParaRPr lang="en-US" altLang="ja-JP" sz="2800" dirty="0">
              <a:solidFill>
                <a:schemeClr val="tx2"/>
              </a:solidFill>
              <a:latin typeface="ＭＳ Ｐゴシック" panose="020B0600070205080204" pitchFamily="50" charset="-128"/>
              <a:ea typeface="ＭＳ Ｐゴシック" panose="020B0600070205080204" pitchFamily="50" charset="-128"/>
            </a:endParaRPr>
          </a:p>
          <a:p>
            <a:pPr algn="r"/>
            <a:r>
              <a:rPr lang="ja-JP" altLang="ja-JP" sz="2800" dirty="0">
                <a:solidFill>
                  <a:schemeClr val="tx2"/>
                </a:solidFill>
                <a:latin typeface="ＭＳ Ｐゴシック" panose="020B0600070205080204" pitchFamily="50" charset="-128"/>
                <a:ea typeface="ＭＳ Ｐゴシック" panose="020B0600070205080204" pitchFamily="50" charset="-128"/>
              </a:rPr>
              <a:t>（堀内</a:t>
            </a:r>
            <a:r>
              <a:rPr lang="ja-JP" altLang="en-US" sz="2800" dirty="0">
                <a:solidFill>
                  <a:schemeClr val="tx2"/>
                </a:solidFill>
                <a:latin typeface="ＭＳ Ｐゴシック" panose="020B0600070205080204" pitchFamily="50" charset="-128"/>
                <a:ea typeface="ＭＳ Ｐゴシック" panose="020B0600070205080204" pitchFamily="50" charset="-128"/>
              </a:rPr>
              <a:t>、</a:t>
            </a:r>
            <a:r>
              <a:rPr lang="en-US" altLang="ja-JP" sz="2800" dirty="0">
                <a:solidFill>
                  <a:schemeClr val="tx2"/>
                </a:solidFill>
                <a:latin typeface="ＭＳ Ｐゴシック" panose="020B0600070205080204" pitchFamily="50" charset="-128"/>
                <a:ea typeface="ＭＳ Ｐゴシック" panose="020B0600070205080204" pitchFamily="50" charset="-128"/>
              </a:rPr>
              <a:t>2007</a:t>
            </a:r>
            <a:r>
              <a:rPr lang="ja-JP" altLang="ja-JP" sz="2800" dirty="0">
                <a:latin typeface="ＭＳ Ｐゴシック" panose="020B0600070205080204" pitchFamily="50" charset="-128"/>
                <a:ea typeface="ＭＳ Ｐゴシック" panose="020B0600070205080204" pitchFamily="50" charset="-128"/>
              </a:rPr>
              <a:t>）</a:t>
            </a:r>
            <a:endParaRPr kumimoji="1" lang="ja-JP" altLang="en-US" sz="2800" dirty="0">
              <a:latin typeface="ＭＳ Ｐゴシック" panose="020B0600070205080204" pitchFamily="50" charset="-128"/>
              <a:ea typeface="ＭＳ Ｐゴシック" panose="020B0600070205080204" pitchFamily="50" charset="-128"/>
            </a:endParaRPr>
          </a:p>
        </p:txBody>
      </p:sp>
      <p:sp>
        <p:nvSpPr>
          <p:cNvPr id="4" name="テキスト ボックス 3">
            <a:extLst>
              <a:ext uri="{FF2B5EF4-FFF2-40B4-BE49-F238E27FC236}">
                <a16:creationId xmlns:a16="http://schemas.microsoft.com/office/drawing/2014/main" id="{B7C01E19-4D01-4E67-88BD-47C086C445DA}"/>
              </a:ext>
            </a:extLst>
          </p:cNvPr>
          <p:cNvSpPr txBox="1"/>
          <p:nvPr/>
        </p:nvSpPr>
        <p:spPr>
          <a:xfrm>
            <a:off x="1487488" y="4869160"/>
            <a:ext cx="3744416" cy="830997"/>
          </a:xfrm>
          <a:prstGeom prst="rect">
            <a:avLst/>
          </a:prstGeom>
          <a:noFill/>
        </p:spPr>
        <p:txBody>
          <a:bodyPr wrap="square" rtlCol="0">
            <a:spAutoFit/>
          </a:bodyPr>
          <a:lstStyle/>
          <a:p>
            <a:r>
              <a:rPr kumimoji="1" lang="en-US" altLang="ja-JP"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ノスタルジア：名詞</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　ノスタルジー：形容詞</a:t>
            </a:r>
          </a:p>
        </p:txBody>
      </p:sp>
      <p:sp>
        <p:nvSpPr>
          <p:cNvPr id="5" name="スライド番号プレースホルダー 4">
            <a:extLst>
              <a:ext uri="{FF2B5EF4-FFF2-40B4-BE49-F238E27FC236}">
                <a16:creationId xmlns:a16="http://schemas.microsoft.com/office/drawing/2014/main" id="{0144975C-E6AF-4FFE-8915-970C2CDC3389}"/>
              </a:ext>
            </a:extLst>
          </p:cNvPr>
          <p:cNvSpPr>
            <a:spLocks noGrp="1"/>
          </p:cNvSpPr>
          <p:nvPr>
            <p:ph type="sldNum" sz="quarter" idx="12"/>
          </p:nvPr>
        </p:nvSpPr>
        <p:spPr/>
        <p:txBody>
          <a:bodyPr/>
          <a:lstStyle/>
          <a:p>
            <a:pPr rtl="0"/>
            <a:fld id="{CA8D9AD5-F248-4919-864A-CFD76CC027D6}" type="slidenum">
              <a:rPr lang="en-US" altLang="ja-JP" sz="1600" smtClean="0"/>
              <a:t>19</a:t>
            </a:fld>
            <a:endParaRPr lang="ja-JP" altLang="en-US" dirty="0"/>
          </a:p>
        </p:txBody>
      </p:sp>
    </p:spTree>
    <p:extLst>
      <p:ext uri="{BB962C8B-B14F-4D97-AF65-F5344CB8AC3E}">
        <p14:creationId xmlns:p14="http://schemas.microsoft.com/office/powerpoint/2010/main" val="56738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D4CC0D43-4125-4A5F-8DB6-9340C68FB616}"/>
              </a:ext>
            </a:extLst>
          </p:cNvPr>
          <p:cNvSpPr txBox="1"/>
          <p:nvPr/>
        </p:nvSpPr>
        <p:spPr>
          <a:xfrm>
            <a:off x="1055440" y="2132856"/>
            <a:ext cx="10009112" cy="2308324"/>
          </a:xfrm>
          <a:prstGeom prst="rect">
            <a:avLst/>
          </a:prstGeom>
          <a:noFill/>
        </p:spPr>
        <p:txBody>
          <a:bodyPr wrap="square" rtlCol="0">
            <a:spAutoFit/>
          </a:bodyPr>
          <a:lstStyle/>
          <a:p>
            <a:pPr algn="ctr"/>
            <a:r>
              <a:rPr kumimoji="1" lang="ja-JP" altLang="en-US" sz="4800" dirty="0"/>
              <a:t>テーマ</a:t>
            </a:r>
            <a:endParaRPr kumimoji="1" lang="en-US" altLang="ja-JP" sz="4800" dirty="0"/>
          </a:p>
          <a:p>
            <a:pPr algn="ctr"/>
            <a:endParaRPr kumimoji="1" lang="en-US" altLang="ja-JP" sz="4800" dirty="0"/>
          </a:p>
          <a:p>
            <a:pPr algn="ctr"/>
            <a:r>
              <a:rPr kumimoji="1" lang="ja-JP" altLang="en-US" sz="4800" dirty="0">
                <a:solidFill>
                  <a:srgbClr val="FFC000"/>
                </a:solidFill>
              </a:rPr>
              <a:t>ノスタルジーマーケティング</a:t>
            </a:r>
          </a:p>
        </p:txBody>
      </p:sp>
      <p:sp>
        <p:nvSpPr>
          <p:cNvPr id="2" name="スライド番号プレースホルダー 1">
            <a:extLst>
              <a:ext uri="{FF2B5EF4-FFF2-40B4-BE49-F238E27FC236}">
                <a16:creationId xmlns:a16="http://schemas.microsoft.com/office/drawing/2014/main" id="{3D5B818C-8E42-4477-A3CB-8B0FB07C2BEA}"/>
              </a:ext>
            </a:extLst>
          </p:cNvPr>
          <p:cNvSpPr>
            <a:spLocks noGrp="1"/>
          </p:cNvSpPr>
          <p:nvPr>
            <p:ph type="sldNum" sz="quarter" idx="12"/>
          </p:nvPr>
        </p:nvSpPr>
        <p:spPr/>
        <p:txBody>
          <a:bodyPr/>
          <a:lstStyle/>
          <a:p>
            <a:fld id="{CA8D9AD5-F248-4919-864A-CFD76CC027D6}" type="slidenum">
              <a:rPr lang="en-US" altLang="ja-JP" sz="1600" smtClean="0"/>
              <a:pPr/>
              <a:t>2</a:t>
            </a:fld>
            <a:endParaRPr lang="ja-JP" altLang="en-US" sz="1600" dirty="0"/>
          </a:p>
        </p:txBody>
      </p:sp>
    </p:spTree>
    <p:extLst>
      <p:ext uri="{BB962C8B-B14F-4D97-AF65-F5344CB8AC3E}">
        <p14:creationId xmlns:p14="http://schemas.microsoft.com/office/powerpoint/2010/main" val="3332817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443512" cy="1233424"/>
          </a:xfrm>
        </p:spPr>
        <p:txBody>
          <a:bodyPr>
            <a:normAutofit/>
          </a:bodyPr>
          <a:lstStyle/>
          <a:p>
            <a:r>
              <a:rPr lang="ja-JP" altLang="en-US" sz="4400" u="sng" dirty="0"/>
              <a:t>仮説導出（ノスタルジーマーケティング②）</a:t>
            </a:r>
            <a:endParaRPr kumimoji="1" lang="ja-JP" altLang="en-US" sz="4400" u="sng" dirty="0"/>
          </a:p>
        </p:txBody>
      </p:sp>
      <p:sp>
        <p:nvSpPr>
          <p:cNvPr id="4" name="テキスト ボックス 3">
            <a:extLst>
              <a:ext uri="{FF2B5EF4-FFF2-40B4-BE49-F238E27FC236}">
                <a16:creationId xmlns:a16="http://schemas.microsoft.com/office/drawing/2014/main" id="{6CC672A3-0AB2-418C-A73A-98CC3FAEFA1E}"/>
              </a:ext>
            </a:extLst>
          </p:cNvPr>
          <p:cNvSpPr txBox="1"/>
          <p:nvPr/>
        </p:nvSpPr>
        <p:spPr>
          <a:xfrm>
            <a:off x="1170454" y="2699464"/>
            <a:ext cx="10443511" cy="1461939"/>
          </a:xfrm>
          <a:prstGeom prst="rect">
            <a:avLst/>
          </a:prstGeom>
          <a:noFill/>
        </p:spPr>
        <p:txBody>
          <a:bodyPr wrap="square" rtlCol="0">
            <a:spAutoFit/>
          </a:bodyPr>
          <a:lstStyle/>
          <a:p>
            <a:pPr>
              <a:spcBef>
                <a:spcPts val="600"/>
              </a:spcBef>
            </a:pPr>
            <a:r>
              <a:rPr lang="ja-JP" altLang="en-US" sz="2800" dirty="0">
                <a:solidFill>
                  <a:schemeClr val="tx2"/>
                </a:solidFill>
                <a:latin typeface="ＭＳ Ｐゴシック" panose="020B0600070205080204" pitchFamily="50" charset="-128"/>
                <a:ea typeface="ＭＳ Ｐゴシック" panose="020B0600070205080204" pitchFamily="50" charset="-128"/>
              </a:rPr>
              <a:t>・ノスタルジアは、商品名やソースの記憶は高めないが、商品自体が懐かしい感情を喚起し、好意度、購買意図を高めた。</a:t>
            </a:r>
            <a:endParaRPr lang="en-US" altLang="ja-JP" sz="2800" dirty="0">
              <a:solidFill>
                <a:schemeClr val="tx2"/>
              </a:solidFill>
              <a:latin typeface="ＭＳ Ｐゴシック" panose="020B0600070205080204" pitchFamily="50" charset="-128"/>
              <a:ea typeface="ＭＳ Ｐゴシック" panose="020B0600070205080204" pitchFamily="50" charset="-128"/>
            </a:endParaRPr>
          </a:p>
          <a:p>
            <a:pPr algn="r">
              <a:spcBef>
                <a:spcPts val="600"/>
              </a:spcBef>
            </a:pPr>
            <a:r>
              <a:rPr kumimoji="1" lang="ja-JP" altLang="en-US" sz="2800" dirty="0">
                <a:solidFill>
                  <a:schemeClr val="tx2"/>
                </a:solidFill>
                <a:latin typeface="ＭＳ Ｐゴシック" panose="020B0600070205080204" pitchFamily="50" charset="-128"/>
                <a:ea typeface="ＭＳ Ｐゴシック" panose="020B0600070205080204" pitchFamily="50" charset="-128"/>
              </a:rPr>
              <a:t>（楠見・松田・杉森、</a:t>
            </a:r>
            <a:r>
              <a:rPr kumimoji="1" lang="en-US" altLang="ja-JP" sz="2800" dirty="0">
                <a:solidFill>
                  <a:schemeClr val="tx2"/>
                </a:solidFill>
                <a:latin typeface="ＭＳ Ｐゴシック" panose="020B0600070205080204" pitchFamily="50" charset="-128"/>
                <a:ea typeface="ＭＳ Ｐゴシック" panose="020B0600070205080204" pitchFamily="50" charset="-128"/>
              </a:rPr>
              <a:t>2009</a:t>
            </a:r>
            <a:r>
              <a:rPr kumimoji="1" lang="ja-JP" altLang="en-US" sz="2800" dirty="0">
                <a:solidFill>
                  <a:schemeClr val="tx2"/>
                </a:solidFill>
                <a:latin typeface="ＭＳ Ｐゴシック" panose="020B0600070205080204" pitchFamily="50" charset="-128"/>
                <a:ea typeface="ＭＳ Ｐゴシック" panose="020B0600070205080204" pitchFamily="50" charset="-128"/>
              </a:rPr>
              <a:t>）</a:t>
            </a:r>
            <a:endParaRPr lang="en-US" altLang="ja-JP" sz="2800" dirty="0">
              <a:solidFill>
                <a:schemeClr val="tx2"/>
              </a:solidFill>
              <a:latin typeface="ＭＳ Ｐゴシック" panose="020B0600070205080204" pitchFamily="50" charset="-128"/>
              <a:ea typeface="ＭＳ Ｐゴシック" panose="020B0600070205080204" pitchFamily="50" charset="-128"/>
            </a:endParaRPr>
          </a:p>
        </p:txBody>
      </p:sp>
      <p:sp>
        <p:nvSpPr>
          <p:cNvPr id="5" name="矢印: 右 4">
            <a:extLst>
              <a:ext uri="{FF2B5EF4-FFF2-40B4-BE49-F238E27FC236}">
                <a16:creationId xmlns:a16="http://schemas.microsoft.com/office/drawing/2014/main" id="{AF18B10E-9A04-4B6E-8CE3-453881968B1E}"/>
              </a:ext>
            </a:extLst>
          </p:cNvPr>
          <p:cNvSpPr/>
          <p:nvPr/>
        </p:nvSpPr>
        <p:spPr>
          <a:xfrm>
            <a:off x="1341120" y="4596491"/>
            <a:ext cx="897147" cy="563592"/>
          </a:xfrm>
          <a:prstGeom prst="rightArrow">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A3FAC159-BDF7-435B-AFB2-4D158D19B47C}"/>
              </a:ext>
            </a:extLst>
          </p:cNvPr>
          <p:cNvSpPr txBox="1"/>
          <p:nvPr/>
        </p:nvSpPr>
        <p:spPr>
          <a:xfrm>
            <a:off x="2351584" y="4427578"/>
            <a:ext cx="9589840" cy="954107"/>
          </a:xfrm>
          <a:prstGeom prst="rect">
            <a:avLst/>
          </a:prstGeom>
          <a:noFill/>
        </p:spPr>
        <p:txBody>
          <a:bodyPr wrap="square" rtlCol="0">
            <a:spAutoFit/>
          </a:bodyPr>
          <a:lstStyle/>
          <a:p>
            <a:r>
              <a:rPr kumimoji="1" lang="ja-JP" altLang="en-US" sz="2800" dirty="0">
                <a:solidFill>
                  <a:schemeClr val="tx2"/>
                </a:solidFill>
                <a:latin typeface="ＭＳ Ｐゴシック" panose="020B0600070205080204" pitchFamily="50" charset="-128"/>
                <a:ea typeface="ＭＳ Ｐゴシック" panose="020B0600070205080204" pitchFamily="50" charset="-128"/>
              </a:rPr>
              <a:t>ノスタルジーマーケティングは消費者にノスタルジアを想起させ、その商品に対して好印象を持たせる。</a:t>
            </a:r>
            <a:endParaRPr kumimoji="1" lang="en-US" altLang="ja-JP" sz="2800" dirty="0">
              <a:solidFill>
                <a:schemeClr val="tx2"/>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92A281B2-D079-40DD-8E5B-12FF15F69E56}"/>
              </a:ext>
            </a:extLst>
          </p:cNvPr>
          <p:cNvSpPr>
            <a:spLocks noGrp="1"/>
          </p:cNvSpPr>
          <p:nvPr>
            <p:ph type="sldNum" sz="quarter" idx="12"/>
          </p:nvPr>
        </p:nvSpPr>
        <p:spPr/>
        <p:txBody>
          <a:bodyPr/>
          <a:lstStyle/>
          <a:p>
            <a:pPr rtl="0"/>
            <a:fld id="{CA8D9AD5-F248-4919-864A-CFD76CC027D6}" type="slidenum">
              <a:rPr lang="en-US" altLang="ja-JP" sz="1600" smtClean="0"/>
              <a:t>20</a:t>
            </a:fld>
            <a:endParaRPr lang="ja-JP" altLang="en-US" dirty="0"/>
          </a:p>
        </p:txBody>
      </p:sp>
    </p:spTree>
    <p:extLst>
      <p:ext uri="{BB962C8B-B14F-4D97-AF65-F5344CB8AC3E}">
        <p14:creationId xmlns:p14="http://schemas.microsoft.com/office/powerpoint/2010/main" val="1873021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299496" cy="1233424"/>
          </a:xfrm>
        </p:spPr>
        <p:txBody>
          <a:bodyPr>
            <a:normAutofit/>
          </a:bodyPr>
          <a:lstStyle/>
          <a:p>
            <a:r>
              <a:rPr lang="ja-JP" altLang="en-US" sz="4400" u="sng" dirty="0"/>
              <a:t>仮説導出</a:t>
            </a:r>
            <a:endParaRPr kumimoji="1" lang="ja-JP" altLang="en-US" sz="4400" u="sng" dirty="0"/>
          </a:p>
        </p:txBody>
      </p:sp>
      <p:sp>
        <p:nvSpPr>
          <p:cNvPr id="4" name="テキスト ボックス 3">
            <a:extLst>
              <a:ext uri="{FF2B5EF4-FFF2-40B4-BE49-F238E27FC236}">
                <a16:creationId xmlns:a16="http://schemas.microsoft.com/office/drawing/2014/main" id="{A73358C9-4EB4-4F33-B781-FB987C62B990}"/>
              </a:ext>
            </a:extLst>
          </p:cNvPr>
          <p:cNvSpPr txBox="1"/>
          <p:nvPr/>
        </p:nvSpPr>
        <p:spPr>
          <a:xfrm>
            <a:off x="1631504" y="2175817"/>
            <a:ext cx="1440160" cy="584775"/>
          </a:xfrm>
          <a:prstGeom prst="rect">
            <a:avLst/>
          </a:prstGeom>
          <a:noFill/>
        </p:spPr>
        <p:txBody>
          <a:bodyPr wrap="square" rtlCol="0">
            <a:spAutoFit/>
          </a:bodyPr>
          <a:lstStyle/>
          <a:p>
            <a:r>
              <a:rPr kumimoji="1" lang="ja-JP" altLang="en-US" sz="3200" dirty="0">
                <a:solidFill>
                  <a:schemeClr val="tx2"/>
                </a:solidFill>
                <a:latin typeface="ＭＳ Ｐゴシック" panose="020B0600070205080204" pitchFamily="50" charset="-128"/>
                <a:ea typeface="ＭＳ Ｐゴシック" panose="020B0600070205080204" pitchFamily="50" charset="-128"/>
              </a:rPr>
              <a:t>仮説①</a:t>
            </a:r>
          </a:p>
        </p:txBody>
      </p:sp>
      <p:sp>
        <p:nvSpPr>
          <p:cNvPr id="3" name="スライド番号プレースホルダー 2">
            <a:extLst>
              <a:ext uri="{FF2B5EF4-FFF2-40B4-BE49-F238E27FC236}">
                <a16:creationId xmlns:a16="http://schemas.microsoft.com/office/drawing/2014/main" id="{0EB82EB1-DD85-49E6-A6FA-A6FDA61A6E8E}"/>
              </a:ext>
            </a:extLst>
          </p:cNvPr>
          <p:cNvSpPr>
            <a:spLocks noGrp="1"/>
          </p:cNvSpPr>
          <p:nvPr>
            <p:ph type="sldNum" sz="quarter" idx="12"/>
          </p:nvPr>
        </p:nvSpPr>
        <p:spPr/>
        <p:txBody>
          <a:bodyPr/>
          <a:lstStyle/>
          <a:p>
            <a:pPr rtl="0"/>
            <a:fld id="{CA8D9AD5-F248-4919-864A-CFD76CC027D6}" type="slidenum">
              <a:rPr lang="en-US" altLang="ja-JP" sz="1600" smtClean="0"/>
              <a:t>21</a:t>
            </a:fld>
            <a:endParaRPr lang="ja-JP" altLang="en-US" dirty="0"/>
          </a:p>
        </p:txBody>
      </p:sp>
      <p:sp>
        <p:nvSpPr>
          <p:cNvPr id="5" name="正方形/長方形 4">
            <a:extLst>
              <a:ext uri="{FF2B5EF4-FFF2-40B4-BE49-F238E27FC236}">
                <a16:creationId xmlns:a16="http://schemas.microsoft.com/office/drawing/2014/main" id="{50647592-F138-4081-B33F-36D3CF1587FA}"/>
              </a:ext>
            </a:extLst>
          </p:cNvPr>
          <p:cNvSpPr/>
          <p:nvPr/>
        </p:nvSpPr>
        <p:spPr>
          <a:xfrm>
            <a:off x="2351584" y="2977496"/>
            <a:ext cx="7704856" cy="1233424"/>
          </a:xfrm>
          <a:prstGeom prst="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擬似的ノスタルジーマーケティングは消費者にノスタルジアを想起させ、その商品に対して好印象を持たせる。</a:t>
            </a:r>
          </a:p>
        </p:txBody>
      </p:sp>
      <p:sp>
        <p:nvSpPr>
          <p:cNvPr id="6" name="テキスト ボックス 5">
            <a:extLst>
              <a:ext uri="{FF2B5EF4-FFF2-40B4-BE49-F238E27FC236}">
                <a16:creationId xmlns:a16="http://schemas.microsoft.com/office/drawing/2014/main" id="{C3D82DEC-A6DB-47FC-9844-BACAC6590328}"/>
              </a:ext>
            </a:extLst>
          </p:cNvPr>
          <p:cNvSpPr txBox="1"/>
          <p:nvPr/>
        </p:nvSpPr>
        <p:spPr>
          <a:xfrm>
            <a:off x="1417832" y="5572611"/>
            <a:ext cx="9433048" cy="400110"/>
          </a:xfrm>
          <a:prstGeom prst="rect">
            <a:avLst/>
          </a:prstGeom>
          <a:noFill/>
        </p:spPr>
        <p:txBody>
          <a:bodyPr wrap="square" rtlCol="0">
            <a:spAutoFit/>
          </a:bodyPr>
          <a:lstStyle/>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擬似的ノスタルジーマーケティング→消費者のノスタルジア想起→商品に対して好印象</a:t>
            </a:r>
          </a:p>
        </p:txBody>
      </p:sp>
      <p:sp>
        <p:nvSpPr>
          <p:cNvPr id="7" name="テキスト ボックス 6">
            <a:extLst>
              <a:ext uri="{FF2B5EF4-FFF2-40B4-BE49-F238E27FC236}">
                <a16:creationId xmlns:a16="http://schemas.microsoft.com/office/drawing/2014/main" id="{C33A4EE6-61A6-4898-AEC3-2C8658AC2EE3}"/>
              </a:ext>
            </a:extLst>
          </p:cNvPr>
          <p:cNvSpPr txBox="1"/>
          <p:nvPr/>
        </p:nvSpPr>
        <p:spPr>
          <a:xfrm>
            <a:off x="2207568" y="5013176"/>
            <a:ext cx="9505056" cy="400110"/>
          </a:xfrm>
          <a:prstGeom prst="rect">
            <a:avLst/>
          </a:prstGeom>
          <a:noFill/>
        </p:spPr>
        <p:txBody>
          <a:bodyPr wrap="square" rtlCol="0">
            <a:spAutoFit/>
          </a:bodyPr>
          <a:lstStyle/>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ノスタルジーマーケティング→消費者のノスタルジア想起→商品に対して好印象</a:t>
            </a:r>
            <a:endParaRPr kumimoji="1" lang="ja-JP" altLang="en-US" sz="2000" dirty="0"/>
          </a:p>
        </p:txBody>
      </p:sp>
    </p:spTree>
    <p:extLst>
      <p:ext uri="{BB962C8B-B14F-4D97-AF65-F5344CB8AC3E}">
        <p14:creationId xmlns:p14="http://schemas.microsoft.com/office/powerpoint/2010/main" val="2390734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803552" cy="1233424"/>
          </a:xfrm>
        </p:spPr>
        <p:txBody>
          <a:bodyPr>
            <a:normAutofit/>
          </a:bodyPr>
          <a:lstStyle/>
          <a:p>
            <a:r>
              <a:rPr lang="ja-JP" altLang="en-US" sz="4400" u="sng" dirty="0"/>
              <a:t>仮説導出（ノスタルジア経験の違い）</a:t>
            </a:r>
            <a:endParaRPr kumimoji="1" lang="ja-JP" altLang="en-US" sz="4400" u="sng" dirty="0"/>
          </a:p>
        </p:txBody>
      </p:sp>
      <p:sp>
        <p:nvSpPr>
          <p:cNvPr id="3" name="正方形/長方形 2">
            <a:extLst>
              <a:ext uri="{FF2B5EF4-FFF2-40B4-BE49-F238E27FC236}">
                <a16:creationId xmlns:a16="http://schemas.microsoft.com/office/drawing/2014/main" id="{1EF82EF4-27EF-4323-8BFC-B19C2B82682C}"/>
              </a:ext>
            </a:extLst>
          </p:cNvPr>
          <p:cNvSpPr/>
          <p:nvPr/>
        </p:nvSpPr>
        <p:spPr>
          <a:xfrm>
            <a:off x="1127448" y="2348880"/>
            <a:ext cx="10585176" cy="1569660"/>
          </a:xfrm>
          <a:prstGeom prst="rect">
            <a:avLst/>
          </a:prstGeom>
        </p:spPr>
        <p:txBody>
          <a:bodyPr wrap="square">
            <a:spAutoFit/>
          </a:bodyPr>
          <a:lstStyle/>
          <a:p>
            <a:r>
              <a:rPr lang="ja-JP" altLang="en-US" sz="2400" dirty="0">
                <a:solidFill>
                  <a:srgbClr val="FF0000"/>
                </a:solidFill>
                <a:latin typeface="ＭＳ Ｐゴシック" panose="020B0600070205080204" pitchFamily="50" charset="-128"/>
                <a:ea typeface="ＭＳ Ｐゴシック" panose="020B0600070205080204" pitchFamily="50" charset="-128"/>
              </a:rPr>
              <a:t>直接経験</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何らかのブームが起きていた時代に生きていて、かつその流行を</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r>
              <a:rPr lang="ja-JP" altLang="en-US" sz="2400" dirty="0">
                <a:solidFill>
                  <a:schemeClr val="tx2"/>
                </a:solidFill>
                <a:latin typeface="ＭＳ Ｐゴシック" panose="020B0600070205080204" pitchFamily="50" charset="-128"/>
                <a:ea typeface="ＭＳ Ｐゴシック" panose="020B0600070205080204" pitchFamily="50" charset="-128"/>
              </a:rPr>
              <a:t>　　　　　　　 受容していた</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400" dirty="0">
                <a:solidFill>
                  <a:srgbClr val="0070C0"/>
                </a:solidFill>
                <a:latin typeface="ＭＳ Ｐゴシック" panose="020B0600070205080204" pitchFamily="50" charset="-128"/>
                <a:ea typeface="ＭＳ Ｐゴシック" panose="020B0600070205080204" pitchFamily="50" charset="-128"/>
              </a:rPr>
              <a:t>間接経験</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ブームが起きた時代を生きていないが、メディアや年上世代との会話</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　　　　　　　 を通して何らかの情報を所有している</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899610A8-BE40-4410-B8B8-15C65A60667E}"/>
              </a:ext>
            </a:extLst>
          </p:cNvPr>
          <p:cNvSpPr>
            <a:spLocks noGrp="1"/>
          </p:cNvSpPr>
          <p:nvPr>
            <p:ph type="sldNum" sz="quarter" idx="12"/>
          </p:nvPr>
        </p:nvSpPr>
        <p:spPr/>
        <p:txBody>
          <a:bodyPr/>
          <a:lstStyle/>
          <a:p>
            <a:pPr rtl="0"/>
            <a:fld id="{CA8D9AD5-F248-4919-864A-CFD76CC027D6}" type="slidenum">
              <a:rPr lang="en-US" altLang="ja-JP" sz="1600" smtClean="0"/>
              <a:t>22</a:t>
            </a:fld>
            <a:endParaRPr lang="ja-JP" altLang="en-US" dirty="0"/>
          </a:p>
        </p:txBody>
      </p:sp>
      <p:sp>
        <p:nvSpPr>
          <p:cNvPr id="5" name="矢印: 右 4">
            <a:extLst>
              <a:ext uri="{FF2B5EF4-FFF2-40B4-BE49-F238E27FC236}">
                <a16:creationId xmlns:a16="http://schemas.microsoft.com/office/drawing/2014/main" id="{27DD3DF8-5260-4A5B-BBFC-63B55818D76E}"/>
              </a:ext>
            </a:extLst>
          </p:cNvPr>
          <p:cNvSpPr/>
          <p:nvPr/>
        </p:nvSpPr>
        <p:spPr>
          <a:xfrm>
            <a:off x="1271464" y="5394899"/>
            <a:ext cx="1082472" cy="648072"/>
          </a:xfrm>
          <a:prstGeom prst="rightArrow">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F64087B3-F10F-47D0-A426-AE6674F5EFD1}"/>
              </a:ext>
            </a:extLst>
          </p:cNvPr>
          <p:cNvSpPr txBox="1"/>
          <p:nvPr/>
        </p:nvSpPr>
        <p:spPr>
          <a:xfrm>
            <a:off x="2423592" y="5488103"/>
            <a:ext cx="9145016" cy="461665"/>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直接経験と間接経験でノスタルジアの感じ方が異なるのではないか？</a:t>
            </a:r>
          </a:p>
        </p:txBody>
      </p:sp>
      <p:sp>
        <p:nvSpPr>
          <p:cNvPr id="7" name="テキスト ボックス 6">
            <a:extLst>
              <a:ext uri="{FF2B5EF4-FFF2-40B4-BE49-F238E27FC236}">
                <a16:creationId xmlns:a16="http://schemas.microsoft.com/office/drawing/2014/main" id="{F3F7D3C9-E5A3-485C-AABE-667F3F826FB1}"/>
              </a:ext>
            </a:extLst>
          </p:cNvPr>
          <p:cNvSpPr txBox="1"/>
          <p:nvPr/>
        </p:nvSpPr>
        <p:spPr>
          <a:xfrm>
            <a:off x="1157580" y="4151137"/>
            <a:ext cx="10267012" cy="830997"/>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直接体験ー非直接体験、個人ー集団の２つの軸に対して、さらに階層性があるということになる。（水越、</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2006</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p>
        </p:txBody>
      </p:sp>
    </p:spTree>
    <p:extLst>
      <p:ext uri="{BB962C8B-B14F-4D97-AF65-F5344CB8AC3E}">
        <p14:creationId xmlns:p14="http://schemas.microsoft.com/office/powerpoint/2010/main" val="10215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803552" cy="1233424"/>
          </a:xfrm>
        </p:spPr>
        <p:txBody>
          <a:bodyPr>
            <a:normAutofit/>
          </a:bodyPr>
          <a:lstStyle/>
          <a:p>
            <a:r>
              <a:rPr lang="ja-JP" altLang="en-US" sz="4400" u="sng" dirty="0"/>
              <a:t>仮説導出</a:t>
            </a:r>
            <a:endParaRPr kumimoji="1" lang="ja-JP" altLang="en-US" sz="4400" u="sng" dirty="0"/>
          </a:p>
        </p:txBody>
      </p:sp>
      <p:sp>
        <p:nvSpPr>
          <p:cNvPr id="4" name="スライド番号プレースホルダー 3">
            <a:extLst>
              <a:ext uri="{FF2B5EF4-FFF2-40B4-BE49-F238E27FC236}">
                <a16:creationId xmlns:a16="http://schemas.microsoft.com/office/drawing/2014/main" id="{899610A8-BE40-4410-B8B8-15C65A60667E}"/>
              </a:ext>
            </a:extLst>
          </p:cNvPr>
          <p:cNvSpPr>
            <a:spLocks noGrp="1"/>
          </p:cNvSpPr>
          <p:nvPr>
            <p:ph type="sldNum" sz="quarter" idx="12"/>
          </p:nvPr>
        </p:nvSpPr>
        <p:spPr/>
        <p:txBody>
          <a:bodyPr/>
          <a:lstStyle/>
          <a:p>
            <a:pPr rtl="0"/>
            <a:fld id="{CA8D9AD5-F248-4919-864A-CFD76CC027D6}" type="slidenum">
              <a:rPr lang="en-US" altLang="ja-JP" sz="1600" smtClean="0"/>
              <a:t>23</a:t>
            </a:fld>
            <a:endParaRPr lang="ja-JP" altLang="en-US" dirty="0"/>
          </a:p>
        </p:txBody>
      </p:sp>
      <p:sp>
        <p:nvSpPr>
          <p:cNvPr id="8" name="テキスト ボックス 7">
            <a:extLst>
              <a:ext uri="{FF2B5EF4-FFF2-40B4-BE49-F238E27FC236}">
                <a16:creationId xmlns:a16="http://schemas.microsoft.com/office/drawing/2014/main" id="{9CA66637-64F4-463A-8B34-6248E8AEBEF8}"/>
              </a:ext>
            </a:extLst>
          </p:cNvPr>
          <p:cNvSpPr txBox="1"/>
          <p:nvPr/>
        </p:nvSpPr>
        <p:spPr>
          <a:xfrm>
            <a:off x="1487488" y="2052137"/>
            <a:ext cx="3168352" cy="584775"/>
          </a:xfrm>
          <a:prstGeom prst="rect">
            <a:avLst/>
          </a:prstGeom>
          <a:noFill/>
        </p:spPr>
        <p:txBody>
          <a:bodyPr wrap="square" rtlCol="0">
            <a:spAutoFit/>
          </a:bodyPr>
          <a:lstStyle/>
          <a:p>
            <a:r>
              <a:rPr kumimoji="1" lang="ja-JP" altLang="en-US" sz="3200" dirty="0">
                <a:solidFill>
                  <a:schemeClr val="tx2"/>
                </a:solidFill>
                <a:latin typeface="ＭＳ Ｐゴシック" panose="020B0600070205080204" pitchFamily="50" charset="-128"/>
                <a:ea typeface="ＭＳ Ｐゴシック" panose="020B0600070205080204" pitchFamily="50" charset="-128"/>
              </a:rPr>
              <a:t>仮説②－</a:t>
            </a:r>
            <a:r>
              <a:rPr kumimoji="1" lang="en-US" altLang="ja-JP" sz="3200" dirty="0">
                <a:solidFill>
                  <a:schemeClr val="tx2"/>
                </a:solidFill>
                <a:latin typeface="ＭＳ Ｐゴシック" panose="020B0600070205080204" pitchFamily="50" charset="-128"/>
                <a:ea typeface="ＭＳ Ｐゴシック" panose="020B0600070205080204" pitchFamily="50" charset="-128"/>
              </a:rPr>
              <a:t>A</a:t>
            </a:r>
            <a:endParaRPr kumimoji="1" lang="ja-JP" altLang="en-US" sz="3200" dirty="0">
              <a:solidFill>
                <a:schemeClr val="tx2"/>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20DBB450-1B34-4BE1-B100-81BCF955DFA3}"/>
              </a:ext>
            </a:extLst>
          </p:cNvPr>
          <p:cNvSpPr/>
          <p:nvPr/>
        </p:nvSpPr>
        <p:spPr>
          <a:xfrm>
            <a:off x="1703512" y="2708920"/>
            <a:ext cx="9147368" cy="1233424"/>
          </a:xfrm>
          <a:prstGeom prst="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復刻商品は、間接経験した消費者よりも直接経験した消費者に対してノスタルジアを想起させやすい。</a:t>
            </a:r>
          </a:p>
        </p:txBody>
      </p:sp>
      <p:sp>
        <p:nvSpPr>
          <p:cNvPr id="19" name="正方形/長方形 18">
            <a:extLst>
              <a:ext uri="{FF2B5EF4-FFF2-40B4-BE49-F238E27FC236}">
                <a16:creationId xmlns:a16="http://schemas.microsoft.com/office/drawing/2014/main" id="{12BA5824-0EFD-4CEA-B06A-584BEBB84B82}"/>
              </a:ext>
            </a:extLst>
          </p:cNvPr>
          <p:cNvSpPr/>
          <p:nvPr/>
        </p:nvSpPr>
        <p:spPr>
          <a:xfrm>
            <a:off x="4331804" y="4365104"/>
            <a:ext cx="432048" cy="1486726"/>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E6A2FF0B-C33B-4A2E-A922-FA3387139C2A}"/>
              </a:ext>
            </a:extLst>
          </p:cNvPr>
          <p:cNvSpPr txBox="1"/>
          <p:nvPr/>
        </p:nvSpPr>
        <p:spPr>
          <a:xfrm>
            <a:off x="3935760" y="5949280"/>
            <a:ext cx="1224136" cy="400110"/>
          </a:xfrm>
          <a:prstGeom prst="rect">
            <a:avLst/>
          </a:prstGeom>
          <a:noFill/>
        </p:spPr>
        <p:txBody>
          <a:bodyPr wrap="square" rtlCol="0">
            <a:spAutoFit/>
          </a:bodyPr>
          <a:lstStyle/>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直接経験</a:t>
            </a:r>
          </a:p>
        </p:txBody>
      </p:sp>
      <p:sp>
        <p:nvSpPr>
          <p:cNvPr id="21" name="正方形/長方形 20">
            <a:extLst>
              <a:ext uri="{FF2B5EF4-FFF2-40B4-BE49-F238E27FC236}">
                <a16:creationId xmlns:a16="http://schemas.microsoft.com/office/drawing/2014/main" id="{D6BF1EED-9B56-4087-A36B-C95061F00198}"/>
              </a:ext>
            </a:extLst>
          </p:cNvPr>
          <p:cNvSpPr/>
          <p:nvPr/>
        </p:nvSpPr>
        <p:spPr>
          <a:xfrm>
            <a:off x="6756169" y="5157192"/>
            <a:ext cx="432048" cy="69463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A7651C5F-0F69-42EB-9EAA-7146A953C476}"/>
              </a:ext>
            </a:extLst>
          </p:cNvPr>
          <p:cNvSpPr txBox="1"/>
          <p:nvPr/>
        </p:nvSpPr>
        <p:spPr>
          <a:xfrm>
            <a:off x="6360125" y="5949280"/>
            <a:ext cx="1224136" cy="400110"/>
          </a:xfrm>
          <a:prstGeom prst="rect">
            <a:avLst/>
          </a:prstGeom>
          <a:noFill/>
        </p:spPr>
        <p:txBody>
          <a:bodyPr wrap="square" rtlCol="0">
            <a:spAutoFit/>
          </a:bodyPr>
          <a:lstStyle/>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間接経験</a:t>
            </a:r>
          </a:p>
        </p:txBody>
      </p:sp>
    </p:spTree>
    <p:extLst>
      <p:ext uri="{BB962C8B-B14F-4D97-AF65-F5344CB8AC3E}">
        <p14:creationId xmlns:p14="http://schemas.microsoft.com/office/powerpoint/2010/main" val="471010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803552" cy="1233424"/>
          </a:xfrm>
        </p:spPr>
        <p:txBody>
          <a:bodyPr>
            <a:normAutofit/>
          </a:bodyPr>
          <a:lstStyle/>
          <a:p>
            <a:r>
              <a:rPr lang="ja-JP" altLang="en-US" sz="4400" u="sng" dirty="0"/>
              <a:t>仮説導出</a:t>
            </a:r>
            <a:endParaRPr kumimoji="1" lang="ja-JP" altLang="en-US" sz="4400" u="sng" dirty="0"/>
          </a:p>
        </p:txBody>
      </p:sp>
      <p:sp>
        <p:nvSpPr>
          <p:cNvPr id="4" name="スライド番号プレースホルダー 3">
            <a:extLst>
              <a:ext uri="{FF2B5EF4-FFF2-40B4-BE49-F238E27FC236}">
                <a16:creationId xmlns:a16="http://schemas.microsoft.com/office/drawing/2014/main" id="{899610A8-BE40-4410-B8B8-15C65A60667E}"/>
              </a:ext>
            </a:extLst>
          </p:cNvPr>
          <p:cNvSpPr>
            <a:spLocks noGrp="1"/>
          </p:cNvSpPr>
          <p:nvPr>
            <p:ph type="sldNum" sz="quarter" idx="12"/>
          </p:nvPr>
        </p:nvSpPr>
        <p:spPr/>
        <p:txBody>
          <a:bodyPr/>
          <a:lstStyle/>
          <a:p>
            <a:pPr rtl="0"/>
            <a:fld id="{CA8D9AD5-F248-4919-864A-CFD76CC027D6}" type="slidenum">
              <a:rPr lang="en-US" altLang="ja-JP" sz="1600" smtClean="0"/>
              <a:t>24</a:t>
            </a:fld>
            <a:endParaRPr lang="ja-JP" altLang="en-US" dirty="0"/>
          </a:p>
        </p:txBody>
      </p:sp>
      <p:sp>
        <p:nvSpPr>
          <p:cNvPr id="8" name="テキスト ボックス 7">
            <a:extLst>
              <a:ext uri="{FF2B5EF4-FFF2-40B4-BE49-F238E27FC236}">
                <a16:creationId xmlns:a16="http://schemas.microsoft.com/office/drawing/2014/main" id="{9CA66637-64F4-463A-8B34-6248E8AEBEF8}"/>
              </a:ext>
            </a:extLst>
          </p:cNvPr>
          <p:cNvSpPr txBox="1"/>
          <p:nvPr/>
        </p:nvSpPr>
        <p:spPr>
          <a:xfrm>
            <a:off x="1487488" y="2052137"/>
            <a:ext cx="3168352" cy="584775"/>
          </a:xfrm>
          <a:prstGeom prst="rect">
            <a:avLst/>
          </a:prstGeom>
          <a:noFill/>
        </p:spPr>
        <p:txBody>
          <a:bodyPr wrap="square" rtlCol="0">
            <a:spAutoFit/>
          </a:bodyPr>
          <a:lstStyle/>
          <a:p>
            <a:r>
              <a:rPr kumimoji="1" lang="ja-JP" altLang="en-US" sz="3200" dirty="0">
                <a:solidFill>
                  <a:schemeClr val="tx2"/>
                </a:solidFill>
                <a:latin typeface="ＭＳ Ｐゴシック" panose="020B0600070205080204" pitchFamily="50" charset="-128"/>
                <a:ea typeface="ＭＳ Ｐゴシック" panose="020B0600070205080204" pitchFamily="50" charset="-128"/>
              </a:rPr>
              <a:t>仮説②－</a:t>
            </a:r>
            <a:r>
              <a:rPr kumimoji="1" lang="en-US" altLang="ja-JP" sz="3200" dirty="0">
                <a:solidFill>
                  <a:schemeClr val="tx2"/>
                </a:solidFill>
                <a:latin typeface="ＭＳ Ｐゴシック" panose="020B0600070205080204" pitchFamily="50" charset="-128"/>
                <a:ea typeface="ＭＳ Ｐゴシック" panose="020B0600070205080204" pitchFamily="50" charset="-128"/>
              </a:rPr>
              <a:t>B</a:t>
            </a:r>
            <a:endParaRPr kumimoji="1" lang="ja-JP" altLang="en-US" sz="3200" dirty="0">
              <a:solidFill>
                <a:schemeClr val="tx2"/>
              </a:solidFill>
              <a:latin typeface="ＭＳ Ｐゴシック" panose="020B0600070205080204" pitchFamily="50" charset="-128"/>
              <a:ea typeface="ＭＳ Ｐゴシック" panose="020B0600070205080204" pitchFamily="50" charset="-128"/>
            </a:endParaRPr>
          </a:p>
        </p:txBody>
      </p:sp>
      <p:sp>
        <p:nvSpPr>
          <p:cNvPr id="11" name="正方形/長方形 10">
            <a:extLst>
              <a:ext uri="{FF2B5EF4-FFF2-40B4-BE49-F238E27FC236}">
                <a16:creationId xmlns:a16="http://schemas.microsoft.com/office/drawing/2014/main" id="{20DBB450-1B34-4BE1-B100-81BCF955DFA3}"/>
              </a:ext>
            </a:extLst>
          </p:cNvPr>
          <p:cNvSpPr/>
          <p:nvPr/>
        </p:nvSpPr>
        <p:spPr>
          <a:xfrm>
            <a:off x="1703512" y="2708920"/>
            <a:ext cx="9147368" cy="1233424"/>
          </a:xfrm>
          <a:prstGeom prst="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擬似的ノスタルジー商品は復刻商品と比べて、直接経験した消費者が感じるノスタルジアの程度が低い。</a:t>
            </a:r>
          </a:p>
        </p:txBody>
      </p:sp>
      <p:sp>
        <p:nvSpPr>
          <p:cNvPr id="12" name="正方形/長方形 11">
            <a:extLst>
              <a:ext uri="{FF2B5EF4-FFF2-40B4-BE49-F238E27FC236}">
                <a16:creationId xmlns:a16="http://schemas.microsoft.com/office/drawing/2014/main" id="{B6F686AD-EE09-4285-BED2-EEE1898A4A45}"/>
              </a:ext>
            </a:extLst>
          </p:cNvPr>
          <p:cNvSpPr/>
          <p:nvPr/>
        </p:nvSpPr>
        <p:spPr>
          <a:xfrm>
            <a:off x="4331804" y="4365104"/>
            <a:ext cx="432048" cy="14867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81ECA21D-751D-457D-AE5B-47D748E7301B}"/>
              </a:ext>
            </a:extLst>
          </p:cNvPr>
          <p:cNvSpPr txBox="1"/>
          <p:nvPr/>
        </p:nvSpPr>
        <p:spPr>
          <a:xfrm>
            <a:off x="3935760" y="5949280"/>
            <a:ext cx="1224136" cy="400110"/>
          </a:xfrm>
          <a:prstGeom prst="rect">
            <a:avLst/>
          </a:prstGeom>
          <a:noFill/>
        </p:spPr>
        <p:txBody>
          <a:bodyPr wrap="square" rtlCol="0">
            <a:spAutoFit/>
          </a:bodyPr>
          <a:lstStyle/>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直接経験</a:t>
            </a:r>
          </a:p>
        </p:txBody>
      </p:sp>
      <p:sp>
        <p:nvSpPr>
          <p:cNvPr id="19" name="正方形/長方形 18">
            <a:extLst>
              <a:ext uri="{FF2B5EF4-FFF2-40B4-BE49-F238E27FC236}">
                <a16:creationId xmlns:a16="http://schemas.microsoft.com/office/drawing/2014/main" id="{B51C9AB7-A1C9-4495-9C75-CB863D6553DB}"/>
              </a:ext>
            </a:extLst>
          </p:cNvPr>
          <p:cNvSpPr/>
          <p:nvPr/>
        </p:nvSpPr>
        <p:spPr>
          <a:xfrm>
            <a:off x="6756169" y="5157192"/>
            <a:ext cx="432048" cy="69463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A94F04D4-AD36-440E-8B67-835784A21EB5}"/>
              </a:ext>
            </a:extLst>
          </p:cNvPr>
          <p:cNvSpPr txBox="1"/>
          <p:nvPr/>
        </p:nvSpPr>
        <p:spPr>
          <a:xfrm>
            <a:off x="6360125" y="5949280"/>
            <a:ext cx="1224136" cy="400110"/>
          </a:xfrm>
          <a:prstGeom prst="rect">
            <a:avLst/>
          </a:prstGeom>
          <a:noFill/>
        </p:spPr>
        <p:txBody>
          <a:bodyPr wrap="square" rtlCol="0">
            <a:spAutoFit/>
          </a:bodyPr>
          <a:lstStyle/>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間接経験</a:t>
            </a:r>
          </a:p>
        </p:txBody>
      </p:sp>
      <p:sp>
        <p:nvSpPr>
          <p:cNvPr id="21" name="正方形/長方形 20">
            <a:extLst>
              <a:ext uri="{FF2B5EF4-FFF2-40B4-BE49-F238E27FC236}">
                <a16:creationId xmlns:a16="http://schemas.microsoft.com/office/drawing/2014/main" id="{2D77A5D4-3DAD-4AA6-8094-E0BBE3224A92}"/>
              </a:ext>
            </a:extLst>
          </p:cNvPr>
          <p:cNvSpPr/>
          <p:nvPr/>
        </p:nvSpPr>
        <p:spPr>
          <a:xfrm>
            <a:off x="4331804" y="4869160"/>
            <a:ext cx="432048" cy="96670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DF6ECD2C-D8F8-4B76-B900-6AD5BEFEEC71}"/>
              </a:ext>
            </a:extLst>
          </p:cNvPr>
          <p:cNvSpPr txBox="1"/>
          <p:nvPr/>
        </p:nvSpPr>
        <p:spPr>
          <a:xfrm>
            <a:off x="3605675" y="4226602"/>
            <a:ext cx="660169" cy="646331"/>
          </a:xfrm>
          <a:prstGeom prst="rect">
            <a:avLst/>
          </a:prstGeom>
          <a:noFill/>
        </p:spPr>
        <p:txBody>
          <a:bodyPr wrap="square" rtlCol="0">
            <a:spAutoFit/>
          </a:bodyPr>
          <a:lstStyle/>
          <a:p>
            <a:r>
              <a:rPr kumimoji="1" lang="ja-JP" altLang="en-US" sz="3600" dirty="0">
                <a:solidFill>
                  <a:schemeClr val="tx2"/>
                </a:solidFill>
                <a:latin typeface="ＭＳ Ｐゴシック" panose="020B0600070205080204" pitchFamily="50" charset="-128"/>
                <a:ea typeface="ＭＳ Ｐゴシック" panose="020B0600070205080204" pitchFamily="50" charset="-128"/>
              </a:rPr>
              <a:t>↓</a:t>
            </a:r>
          </a:p>
        </p:txBody>
      </p:sp>
    </p:spTree>
    <p:extLst>
      <p:ext uri="{BB962C8B-B14F-4D97-AF65-F5344CB8AC3E}">
        <p14:creationId xmlns:p14="http://schemas.microsoft.com/office/powerpoint/2010/main" val="1349427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299496" cy="1233424"/>
          </a:xfrm>
        </p:spPr>
        <p:txBody>
          <a:bodyPr>
            <a:normAutofit/>
          </a:bodyPr>
          <a:lstStyle/>
          <a:p>
            <a:r>
              <a:rPr kumimoji="1" lang="ja-JP" altLang="en-US" sz="4400" u="sng" dirty="0"/>
              <a:t>今後の展望</a:t>
            </a:r>
          </a:p>
        </p:txBody>
      </p:sp>
      <p:sp>
        <p:nvSpPr>
          <p:cNvPr id="4" name="テキスト ボックス 3">
            <a:extLst>
              <a:ext uri="{FF2B5EF4-FFF2-40B4-BE49-F238E27FC236}">
                <a16:creationId xmlns:a16="http://schemas.microsoft.com/office/drawing/2014/main" id="{A73358C9-4EB4-4F33-B781-FB987C62B990}"/>
              </a:ext>
            </a:extLst>
          </p:cNvPr>
          <p:cNvSpPr txBox="1"/>
          <p:nvPr/>
        </p:nvSpPr>
        <p:spPr>
          <a:xfrm>
            <a:off x="1341120" y="2194569"/>
            <a:ext cx="6555080" cy="1200329"/>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・仮説導出に不足している領域等をさらに調べる</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・調査を行い、データを集計する</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・データを分析して結果を考察する</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153FF83B-7FFA-4817-A431-4B6C93EBB0C1}"/>
              </a:ext>
            </a:extLst>
          </p:cNvPr>
          <p:cNvSpPr>
            <a:spLocks noGrp="1"/>
          </p:cNvSpPr>
          <p:nvPr>
            <p:ph type="sldNum" sz="quarter" idx="12"/>
          </p:nvPr>
        </p:nvSpPr>
        <p:spPr/>
        <p:txBody>
          <a:bodyPr/>
          <a:lstStyle/>
          <a:p>
            <a:pPr rtl="0"/>
            <a:fld id="{CA8D9AD5-F248-4919-864A-CFD76CC027D6}" type="slidenum">
              <a:rPr lang="en-US" altLang="ja-JP" sz="1600" smtClean="0"/>
              <a:t>25</a:t>
            </a:fld>
            <a:endParaRPr lang="ja-JP" altLang="en-US" dirty="0"/>
          </a:p>
        </p:txBody>
      </p:sp>
    </p:spTree>
    <p:extLst>
      <p:ext uri="{BB962C8B-B14F-4D97-AF65-F5344CB8AC3E}">
        <p14:creationId xmlns:p14="http://schemas.microsoft.com/office/powerpoint/2010/main" val="2774787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299496" cy="1233424"/>
          </a:xfrm>
        </p:spPr>
        <p:txBody>
          <a:bodyPr>
            <a:normAutofit/>
          </a:bodyPr>
          <a:lstStyle/>
          <a:p>
            <a:r>
              <a:rPr kumimoji="1" lang="ja-JP" altLang="en-US" sz="4400" u="sng" dirty="0"/>
              <a:t>参考文献①</a:t>
            </a:r>
          </a:p>
        </p:txBody>
      </p:sp>
      <p:sp>
        <p:nvSpPr>
          <p:cNvPr id="5" name="テキスト ボックス 4">
            <a:extLst>
              <a:ext uri="{FF2B5EF4-FFF2-40B4-BE49-F238E27FC236}">
                <a16:creationId xmlns:a16="http://schemas.microsoft.com/office/drawing/2014/main" id="{280B0732-4459-4D53-ACBF-C149A94F72B5}"/>
              </a:ext>
            </a:extLst>
          </p:cNvPr>
          <p:cNvSpPr txBox="1"/>
          <p:nvPr/>
        </p:nvSpPr>
        <p:spPr>
          <a:xfrm>
            <a:off x="1341120" y="2194569"/>
            <a:ext cx="10227488" cy="3662541"/>
          </a:xfrm>
          <a:prstGeom prst="rect">
            <a:avLst/>
          </a:prstGeom>
          <a:noFill/>
        </p:spPr>
        <p:txBody>
          <a:bodyPr wrap="square" rtlCol="0">
            <a:spAutoFit/>
          </a:bodyPr>
          <a:lstStyle/>
          <a:p>
            <a:pPr>
              <a:spcBef>
                <a:spcPts val="600"/>
              </a:spcBef>
              <a:spcAft>
                <a:spcPts val="600"/>
              </a:spcAft>
            </a:pPr>
            <a:r>
              <a:rPr lang="ja-JP" altLang="en-US" sz="2400" dirty="0">
                <a:solidFill>
                  <a:schemeClr val="tx2"/>
                </a:solidFill>
                <a:latin typeface="ＭＳ Ｐゴシック" panose="020B0600070205080204" pitchFamily="50" charset="-128"/>
                <a:ea typeface="ＭＳ Ｐゴシック" panose="020B0600070205080204" pitchFamily="50" charset="-128"/>
              </a:rPr>
              <a:t>・堀内圭子（</a:t>
            </a:r>
            <a:r>
              <a:rPr lang="en-US" altLang="ja-JP" sz="2400" dirty="0">
                <a:solidFill>
                  <a:schemeClr val="tx2"/>
                </a:solidFill>
                <a:latin typeface="ＭＳ Ｐゴシック" panose="020B0600070205080204" pitchFamily="50" charset="-128"/>
                <a:ea typeface="ＭＳ Ｐゴシック" panose="020B0600070205080204" pitchFamily="50" charset="-128"/>
              </a:rPr>
              <a:t>2007</a:t>
            </a:r>
            <a:r>
              <a:rPr lang="ja-JP" altLang="en-US" sz="2400" dirty="0">
                <a:solidFill>
                  <a:schemeClr val="tx2"/>
                </a:solidFill>
                <a:latin typeface="ＭＳ Ｐゴシック" panose="020B0600070205080204" pitchFamily="50" charset="-128"/>
                <a:ea typeface="ＭＳ Ｐゴシック" panose="020B0600070205080204" pitchFamily="50" charset="-128"/>
              </a:rPr>
              <a:t>）　「消費者のノスタルジア</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研究の動向と今後の課題</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・加藤幸佳・塚本カイノ・木谷庸二（</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2017</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　</a:t>
            </a:r>
            <a:r>
              <a:rPr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製品デザインにおけるノスタルジア感情の生起</a:t>
            </a:r>
            <a:r>
              <a:rPr lang="ja-JP" altLang="en-US" sz="2400" dirty="0">
                <a:solidFill>
                  <a:schemeClr val="tx2"/>
                </a:solidFill>
                <a:latin typeface="ＭＳ Ｐゴシック" panose="020B0600070205080204" pitchFamily="50" charset="-128"/>
                <a:ea typeface="ＭＳ Ｐゴシック" panose="020B0600070205080204" pitchFamily="50" charset="-128"/>
              </a:rPr>
              <a:t>要因」　</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日本デザイン学会　デザイン研究会</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・長峰聖人、外山美樹（</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2018</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）「本邦におけるノスタルジアの機能的特徴：感傷を伴う懐かしさという観点から」</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筑波大学心理学研究、</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56</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巻、</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21</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26』</a:t>
            </a: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・小林正法、大竹恵子（</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2018</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）「主観的幸福感と抑うつ傾向がノスタルジア状態の喚起に与える影響」</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パーソナリティ研究</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2018</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第</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27</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巻、第</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号、</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155</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158』</a:t>
            </a:r>
          </a:p>
          <a:p>
            <a:pPr>
              <a:spcBef>
                <a:spcPts val="600"/>
              </a:spcBef>
              <a:spcAft>
                <a:spcPts val="600"/>
              </a:spcAft>
            </a:pPr>
            <a:r>
              <a:rPr lang="ja-JP" altLang="en-US" sz="2400" dirty="0">
                <a:solidFill>
                  <a:schemeClr val="tx2"/>
                </a:solidFill>
                <a:latin typeface="ＭＳ Ｐゴシック" panose="020B0600070205080204" pitchFamily="50" charset="-128"/>
                <a:ea typeface="ＭＳ Ｐゴシック" panose="020B0600070205080204" pitchFamily="50" charset="-128"/>
              </a:rPr>
              <a:t>・向居暁（</a:t>
            </a:r>
            <a:r>
              <a:rPr lang="en-US" altLang="ja-JP" sz="2400" dirty="0">
                <a:solidFill>
                  <a:schemeClr val="tx2"/>
                </a:solidFill>
                <a:latin typeface="ＭＳ Ｐゴシック" panose="020B0600070205080204" pitchFamily="50" charset="-128"/>
                <a:ea typeface="ＭＳ Ｐゴシック" panose="020B0600070205080204" pitchFamily="50" charset="-128"/>
              </a:rPr>
              <a:t>2018</a:t>
            </a:r>
            <a:r>
              <a:rPr lang="ja-JP" altLang="en-US" sz="2400" dirty="0">
                <a:solidFill>
                  <a:schemeClr val="tx2"/>
                </a:solidFill>
                <a:latin typeface="ＭＳ Ｐゴシック" panose="020B0600070205080204" pitchFamily="50" charset="-128"/>
                <a:ea typeface="ＭＳ Ｐゴシック" panose="020B0600070205080204" pitchFamily="50" charset="-128"/>
              </a:rPr>
              <a:t>）　「懐かしさ感情は購買行動を促進するのか」</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2BF4533A-25EB-41D6-B178-90DD1C48F403}"/>
              </a:ext>
            </a:extLst>
          </p:cNvPr>
          <p:cNvSpPr>
            <a:spLocks noGrp="1"/>
          </p:cNvSpPr>
          <p:nvPr>
            <p:ph type="sldNum" sz="quarter" idx="12"/>
          </p:nvPr>
        </p:nvSpPr>
        <p:spPr/>
        <p:txBody>
          <a:bodyPr/>
          <a:lstStyle/>
          <a:p>
            <a:pPr rtl="0"/>
            <a:fld id="{CA8D9AD5-F248-4919-864A-CFD76CC027D6}" type="slidenum">
              <a:rPr lang="en-US" altLang="ja-JP" sz="1600" smtClean="0"/>
              <a:t>26</a:t>
            </a:fld>
            <a:endParaRPr lang="ja-JP" altLang="en-US" dirty="0"/>
          </a:p>
        </p:txBody>
      </p:sp>
    </p:spTree>
    <p:extLst>
      <p:ext uri="{BB962C8B-B14F-4D97-AF65-F5344CB8AC3E}">
        <p14:creationId xmlns:p14="http://schemas.microsoft.com/office/powerpoint/2010/main" val="29702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a:xfrm>
            <a:off x="1341120" y="467360"/>
            <a:ext cx="10299496" cy="1233424"/>
          </a:xfrm>
        </p:spPr>
        <p:txBody>
          <a:bodyPr>
            <a:normAutofit/>
          </a:bodyPr>
          <a:lstStyle/>
          <a:p>
            <a:r>
              <a:rPr kumimoji="1" lang="ja-JP" altLang="en-US" sz="4400" u="sng" dirty="0"/>
              <a:t>参考文献②</a:t>
            </a:r>
          </a:p>
        </p:txBody>
      </p:sp>
      <p:sp>
        <p:nvSpPr>
          <p:cNvPr id="5" name="テキスト ボックス 4">
            <a:extLst>
              <a:ext uri="{FF2B5EF4-FFF2-40B4-BE49-F238E27FC236}">
                <a16:creationId xmlns:a16="http://schemas.microsoft.com/office/drawing/2014/main" id="{280B0732-4459-4D53-ACBF-C149A94F72B5}"/>
              </a:ext>
            </a:extLst>
          </p:cNvPr>
          <p:cNvSpPr txBox="1"/>
          <p:nvPr/>
        </p:nvSpPr>
        <p:spPr>
          <a:xfrm>
            <a:off x="1341120" y="2194569"/>
            <a:ext cx="9579416" cy="4185761"/>
          </a:xfrm>
          <a:prstGeom prst="rect">
            <a:avLst/>
          </a:prstGeom>
          <a:noFill/>
        </p:spPr>
        <p:txBody>
          <a:bodyPr wrap="square" rtlCol="0">
            <a:spAutoFit/>
          </a:bodyPr>
          <a:lstStyle/>
          <a:p>
            <a:pPr>
              <a:spcBef>
                <a:spcPts val="600"/>
              </a:spcBef>
              <a:spcAft>
                <a:spcPts val="600"/>
              </a:spcAft>
            </a:pPr>
            <a:r>
              <a:rPr lang="ja-JP" altLang="en-US" sz="2400" dirty="0">
                <a:solidFill>
                  <a:schemeClr val="tx2"/>
                </a:solidFill>
                <a:latin typeface="ＭＳ Ｐゴシック" panose="020B0600070205080204" pitchFamily="50" charset="-128"/>
                <a:ea typeface="ＭＳ Ｐゴシック" panose="020B0600070205080204" pitchFamily="50" charset="-128"/>
              </a:rPr>
              <a:t>・水越康介</a:t>
            </a:r>
            <a:r>
              <a:rPr lang="en-US" altLang="ja-JP" sz="2400" dirty="0">
                <a:solidFill>
                  <a:schemeClr val="tx2"/>
                </a:solidFill>
                <a:latin typeface="ＭＳ Ｐゴシック" panose="020B0600070205080204" pitchFamily="50" charset="-128"/>
                <a:ea typeface="ＭＳ Ｐゴシック" panose="020B0600070205080204" pitchFamily="50" charset="-128"/>
              </a:rPr>
              <a:t>(2006)</a:t>
            </a:r>
            <a:r>
              <a:rPr lang="ja-JP" altLang="en-US" sz="2400" dirty="0">
                <a:solidFill>
                  <a:schemeClr val="tx2"/>
                </a:solidFill>
                <a:latin typeface="ＭＳ Ｐゴシック" panose="020B0600070205080204" pitchFamily="50" charset="-128"/>
                <a:ea typeface="ＭＳ Ｐゴシック" panose="020B0600070205080204" pitchFamily="50" charset="-128"/>
              </a:rPr>
              <a:t>　「ノスタルジア消費に関する理論的研究」　</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商品研究</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第 </a:t>
            </a:r>
            <a:r>
              <a:rPr lang="en-US" altLang="ja-JP" sz="2400" dirty="0">
                <a:solidFill>
                  <a:schemeClr val="tx2"/>
                </a:solidFill>
                <a:latin typeface="ＭＳ Ｐゴシック" panose="020B0600070205080204" pitchFamily="50" charset="-128"/>
                <a:ea typeface="ＭＳ Ｐゴシック" panose="020B0600070205080204" pitchFamily="50" charset="-128"/>
              </a:rPr>
              <a:t>55 </a:t>
            </a:r>
            <a:r>
              <a:rPr lang="ja-JP" altLang="en-US" sz="2400" dirty="0">
                <a:solidFill>
                  <a:schemeClr val="tx2"/>
                </a:solidFill>
                <a:latin typeface="ＭＳ Ｐゴシック" panose="020B0600070205080204" pitchFamily="50" charset="-128"/>
                <a:ea typeface="ＭＳ Ｐゴシック" panose="020B0600070205080204" pitchFamily="50" charset="-128"/>
              </a:rPr>
              <a:t>巻 </a:t>
            </a:r>
            <a:r>
              <a:rPr lang="en-US" altLang="ja-JP" sz="2400" dirty="0">
                <a:solidFill>
                  <a:schemeClr val="tx2"/>
                </a:solidFill>
                <a:latin typeface="ＭＳ Ｐゴシック" panose="020B0600070205080204" pitchFamily="50" charset="-128"/>
                <a:ea typeface="ＭＳ Ｐゴシック" panose="020B0600070205080204" pitchFamily="50" charset="-128"/>
              </a:rPr>
              <a:t>1</a:t>
            </a:r>
            <a:r>
              <a:rPr lang="ja-JP" altLang="en-US" sz="2400" dirty="0">
                <a:solidFill>
                  <a:schemeClr val="tx2"/>
                </a:solidFill>
                <a:latin typeface="ＭＳ Ｐゴシック" panose="020B0600070205080204" pitchFamily="50" charset="-128"/>
                <a:ea typeface="ＭＳ Ｐゴシック" panose="020B0600070205080204" pitchFamily="50" charset="-128"/>
              </a:rPr>
              <a:t>・</a:t>
            </a:r>
            <a:r>
              <a:rPr lang="en-US" altLang="ja-JP" sz="2400" dirty="0">
                <a:solidFill>
                  <a:schemeClr val="tx2"/>
                </a:solidFill>
                <a:latin typeface="ＭＳ Ｐゴシック" panose="020B0600070205080204" pitchFamily="50" charset="-128"/>
                <a:ea typeface="ＭＳ Ｐゴシック" panose="020B0600070205080204" pitchFamily="50" charset="-128"/>
              </a:rPr>
              <a:t>2 </a:t>
            </a:r>
            <a:r>
              <a:rPr lang="ja-JP" altLang="en-US" sz="2400" dirty="0">
                <a:solidFill>
                  <a:schemeClr val="tx2"/>
                </a:solidFill>
                <a:latin typeface="ＭＳ Ｐゴシック" panose="020B0600070205080204" pitchFamily="50" charset="-128"/>
                <a:ea typeface="ＭＳ Ｐゴシック" panose="020B0600070205080204" pitchFamily="50" charset="-128"/>
              </a:rPr>
              <a:t>号</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・長峰聖人（</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2017</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）「日本におけるノスタルジアの定義に関する一検討」</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pPr>
              <a:spcBef>
                <a:spcPts val="600"/>
              </a:spcBef>
              <a:spcAft>
                <a:spcPts val="600"/>
              </a:spcAft>
            </a:pPr>
            <a:r>
              <a:rPr lang="ja-JP" altLang="en-US" sz="2400" dirty="0">
                <a:solidFill>
                  <a:schemeClr val="tx2"/>
                </a:solidFill>
                <a:latin typeface="ＭＳ Ｐゴシック" panose="020B0600070205080204" pitchFamily="50" charset="-128"/>
                <a:ea typeface="ＭＳ Ｐゴシック" panose="020B0600070205080204" pitchFamily="50" charset="-128"/>
              </a:rPr>
              <a:t>・廣瀬涼（</a:t>
            </a:r>
            <a:r>
              <a:rPr lang="en-US" altLang="ja-JP" sz="2400" dirty="0">
                <a:solidFill>
                  <a:schemeClr val="tx2"/>
                </a:solidFill>
                <a:latin typeface="ＭＳ Ｐゴシック" panose="020B0600070205080204" pitchFamily="50" charset="-128"/>
                <a:ea typeface="ＭＳ Ｐゴシック" panose="020B0600070205080204" pitchFamily="50" charset="-128"/>
              </a:rPr>
              <a:t>2016</a:t>
            </a:r>
            <a:r>
              <a:rPr lang="ja-JP" altLang="en-US" sz="2400" dirty="0">
                <a:solidFill>
                  <a:schemeClr val="tx2"/>
                </a:solidFill>
                <a:latin typeface="ＭＳ Ｐゴシック" panose="020B0600070205080204" pitchFamily="50" charset="-128"/>
                <a:ea typeface="ＭＳ Ｐゴシック" panose="020B0600070205080204" pitchFamily="50" charset="-128"/>
              </a:rPr>
              <a:t>）　「キャラクター消費とノスタルジア・マーケティング～第三の消費文化論の視点から～」　</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商学集志</a:t>
            </a:r>
            <a:r>
              <a:rPr lang="en-US" altLang="ja-JP" sz="2400" dirty="0">
                <a:solidFill>
                  <a:schemeClr val="tx2"/>
                </a:solidFill>
                <a:latin typeface="ＭＳ Ｐゴシック" panose="020B0600070205080204" pitchFamily="50" charset="-128"/>
                <a:ea typeface="ＭＳ Ｐゴシック" panose="020B0600070205080204" pitchFamily="50" charset="-128"/>
              </a:rPr>
              <a:t>』</a:t>
            </a:r>
            <a:r>
              <a:rPr lang="ja-JP" altLang="en-US" sz="2400" dirty="0">
                <a:solidFill>
                  <a:schemeClr val="tx2"/>
                </a:solidFill>
                <a:latin typeface="ＭＳ Ｐゴシック" panose="020B0600070205080204" pitchFamily="50" charset="-128"/>
                <a:ea typeface="ＭＳ Ｐゴシック" panose="020B0600070205080204" pitchFamily="50" charset="-128"/>
              </a:rPr>
              <a:t>第 </a:t>
            </a:r>
            <a:r>
              <a:rPr lang="en-US" altLang="ja-JP" sz="2400" dirty="0">
                <a:solidFill>
                  <a:schemeClr val="tx2"/>
                </a:solidFill>
                <a:latin typeface="ＭＳ Ｐゴシック" panose="020B0600070205080204" pitchFamily="50" charset="-128"/>
                <a:ea typeface="ＭＳ Ｐゴシック" panose="020B0600070205080204" pitchFamily="50" charset="-128"/>
              </a:rPr>
              <a:t>86</a:t>
            </a:r>
            <a:r>
              <a:rPr lang="ja-JP" altLang="en-US" sz="2400" dirty="0">
                <a:solidFill>
                  <a:schemeClr val="tx2"/>
                </a:solidFill>
                <a:latin typeface="ＭＳ Ｐゴシック" panose="020B0600070205080204" pitchFamily="50" charset="-128"/>
                <a:ea typeface="ＭＳ Ｐゴシック" panose="020B0600070205080204" pitchFamily="50" charset="-128"/>
              </a:rPr>
              <a:t> 巻第</a:t>
            </a:r>
            <a:r>
              <a:rPr lang="en-US" altLang="ja-JP" sz="2400" dirty="0">
                <a:solidFill>
                  <a:schemeClr val="tx2"/>
                </a:solidFill>
                <a:latin typeface="ＭＳ Ｐゴシック" panose="020B0600070205080204" pitchFamily="50" charset="-128"/>
                <a:ea typeface="ＭＳ Ｐゴシック" panose="020B0600070205080204" pitchFamily="50" charset="-128"/>
              </a:rPr>
              <a:t>1</a:t>
            </a:r>
            <a:r>
              <a:rPr lang="ja-JP" altLang="en-US" sz="2400" dirty="0">
                <a:solidFill>
                  <a:schemeClr val="tx2"/>
                </a:solidFill>
                <a:latin typeface="ＭＳ Ｐゴシック" panose="020B0600070205080204" pitchFamily="50" charset="-128"/>
                <a:ea typeface="ＭＳ Ｐゴシック" panose="020B0600070205080204" pitchFamily="50" charset="-128"/>
              </a:rPr>
              <a:t>号</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・楠見孝・松田憲・杉森絵里子（</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2009</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）「広告と消費者心理」</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・鈴木寛（</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2008</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限定商品に対する消費者購買行動の理論的・実証的研究</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「企業研究」</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14</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，中央大学企業研究所，</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201-223</a:t>
            </a:r>
          </a:p>
          <a:p>
            <a:pPr>
              <a:spcBef>
                <a:spcPts val="600"/>
              </a:spcBef>
              <a:spcAft>
                <a:spcPts val="600"/>
              </a:spcAft>
            </a:pPr>
            <a:r>
              <a:rPr kumimoji="1" lang="ja-JP" altLang="en-US" sz="2400" dirty="0">
                <a:solidFill>
                  <a:schemeClr val="tx2"/>
                </a:solidFill>
                <a:latin typeface="ＭＳ Ｐゴシック" panose="020B0600070205080204" pitchFamily="50" charset="-128"/>
                <a:ea typeface="ＭＳ Ｐゴシック" panose="020B0600070205080204" pitchFamily="50" charset="-128"/>
              </a:rPr>
              <a:t>・飯田光（</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2013</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）「企業の復刻商品販売の動機に関する実証研究」</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p:txBody>
      </p:sp>
      <p:sp>
        <p:nvSpPr>
          <p:cNvPr id="3" name="スライド番号プレースホルダー 2">
            <a:extLst>
              <a:ext uri="{FF2B5EF4-FFF2-40B4-BE49-F238E27FC236}">
                <a16:creationId xmlns:a16="http://schemas.microsoft.com/office/drawing/2014/main" id="{8BC54ED9-A385-4FAB-BBFC-8CE1B4A7ACD2}"/>
              </a:ext>
            </a:extLst>
          </p:cNvPr>
          <p:cNvSpPr>
            <a:spLocks noGrp="1"/>
          </p:cNvSpPr>
          <p:nvPr>
            <p:ph type="sldNum" sz="quarter" idx="12"/>
          </p:nvPr>
        </p:nvSpPr>
        <p:spPr/>
        <p:txBody>
          <a:bodyPr/>
          <a:lstStyle/>
          <a:p>
            <a:pPr rtl="0"/>
            <a:fld id="{CA8D9AD5-F248-4919-864A-CFD76CC027D6}" type="slidenum">
              <a:rPr lang="en-US" altLang="ja-JP" sz="1600" smtClean="0"/>
              <a:t>27</a:t>
            </a:fld>
            <a:endParaRPr lang="ja-JP" altLang="en-US" dirty="0"/>
          </a:p>
        </p:txBody>
      </p:sp>
    </p:spTree>
    <p:extLst>
      <p:ext uri="{BB962C8B-B14F-4D97-AF65-F5344CB8AC3E}">
        <p14:creationId xmlns:p14="http://schemas.microsoft.com/office/powerpoint/2010/main" val="180983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pPr rtl="0"/>
            <a:r>
              <a:rPr lang="ja-JP" altLang="en-US" sz="4400" u="sng" dirty="0">
                <a:sym typeface="ＭＳ Ｐゴシック" panose="020B0600070205080204" pitchFamily="50" charset="-128"/>
              </a:rPr>
              <a:t>目次</a:t>
            </a:r>
            <a:endParaRPr lang="ja-JP" altLang="en-US" sz="4400" u="sng"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p:txBody>
      </p:sp>
      <p:sp>
        <p:nvSpPr>
          <p:cNvPr id="3" name="コンテンツ プレースホルダー 2"/>
          <p:cNvSpPr>
            <a:spLocks noGrp="1"/>
          </p:cNvSpPr>
          <p:nvPr>
            <p:ph idx="1"/>
          </p:nvPr>
        </p:nvSpPr>
        <p:spPr/>
        <p:txBody>
          <a:bodyPr rtlCol="0"/>
          <a:lstStyle/>
          <a:p>
            <a:pPr rtl="0"/>
            <a:r>
              <a:rPr lang="ja-JP" altLang="en-US" sz="2800" dirty="0">
                <a:sym typeface="ＭＳ Ｐゴシック" panose="020B0600070205080204" pitchFamily="50" charset="-128"/>
              </a:rPr>
              <a:t>現状分析</a:t>
            </a:r>
            <a:endParaRPr lang="ja-JP" altLang="en-US" sz="2800"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a:p>
            <a:pPr rtl="0"/>
            <a:r>
              <a:rPr lang="ja-JP" altLang="en-US" sz="2800" dirty="0">
                <a:latin typeface="ＭＳ Ｐゴシック" panose="020B0600070205080204" pitchFamily="50" charset="-128"/>
                <a:ea typeface="ＭＳ Ｐゴシック" panose="020B0600070205080204" pitchFamily="50" charset="-128"/>
                <a:sym typeface="ＭＳ Ｐゴシック" panose="020B0600070205080204" pitchFamily="50" charset="-128"/>
              </a:rPr>
              <a:t>先行研究</a:t>
            </a:r>
            <a:endParaRPr lang="en-US" altLang="ja-JP" sz="2800"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a:p>
            <a:pPr rtl="0"/>
            <a:r>
              <a:rPr lang="ja-JP" altLang="en-US" sz="2800" dirty="0">
                <a:sym typeface="ＭＳ Ｐゴシック" panose="020B0600070205080204" pitchFamily="50" charset="-128"/>
              </a:rPr>
              <a:t>問題意識・研究目的</a:t>
            </a:r>
            <a:endParaRPr lang="ja-JP" altLang="en-US" sz="2800"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a:p>
            <a:pPr rtl="0"/>
            <a:r>
              <a:rPr lang="ja-JP" altLang="en-US" sz="2800" dirty="0">
                <a:sym typeface="ＭＳ Ｐゴシック" panose="020B0600070205080204" pitchFamily="50" charset="-128"/>
              </a:rPr>
              <a:t>仮説導出</a:t>
            </a:r>
            <a:endParaRPr lang="en-US" altLang="ja-JP" sz="2800"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a:p>
            <a:pPr rtl="0"/>
            <a:r>
              <a:rPr lang="ja-JP" altLang="en-US" sz="2800" dirty="0">
                <a:sym typeface="ＭＳ Ｐゴシック" panose="020B0600070205080204" pitchFamily="50" charset="-128"/>
              </a:rPr>
              <a:t>今後の展望</a:t>
            </a:r>
            <a:endParaRPr lang="ja-JP" altLang="en-US" dirty="0">
              <a:latin typeface="ＭＳ Ｐゴシック" panose="020B0600070205080204" pitchFamily="50" charset="-128"/>
              <a:ea typeface="ＭＳ Ｐゴシック" panose="020B0600070205080204" pitchFamily="50" charset="-128"/>
              <a:sym typeface="ＭＳ Ｐゴシック" panose="020B0600070205080204" pitchFamily="50" charset="-128"/>
            </a:endParaRPr>
          </a:p>
        </p:txBody>
      </p:sp>
      <p:sp>
        <p:nvSpPr>
          <p:cNvPr id="4" name="スライド番号プレースホルダー 3">
            <a:extLst>
              <a:ext uri="{FF2B5EF4-FFF2-40B4-BE49-F238E27FC236}">
                <a16:creationId xmlns:a16="http://schemas.microsoft.com/office/drawing/2014/main" id="{E04FFB75-44B6-4980-96B1-585EF726BB89}"/>
              </a:ext>
            </a:extLst>
          </p:cNvPr>
          <p:cNvSpPr>
            <a:spLocks noGrp="1"/>
          </p:cNvSpPr>
          <p:nvPr>
            <p:ph type="sldNum" sz="quarter" idx="12"/>
          </p:nvPr>
        </p:nvSpPr>
        <p:spPr/>
        <p:txBody>
          <a:bodyPr/>
          <a:lstStyle/>
          <a:p>
            <a:pPr rtl="0"/>
            <a:fld id="{CA8D9AD5-F248-4919-864A-CFD76CC027D6}" type="slidenum">
              <a:rPr lang="en-US" altLang="ja-JP" sz="1600" smtClean="0"/>
              <a:t>3</a:t>
            </a:fld>
            <a:endParaRPr lang="ja-JP" altLang="en-US" sz="1600"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A45A0B-FE7E-4FBD-AF01-836C8593237A}"/>
              </a:ext>
            </a:extLst>
          </p:cNvPr>
          <p:cNvSpPr>
            <a:spLocks noGrp="1"/>
          </p:cNvSpPr>
          <p:nvPr>
            <p:ph type="title"/>
          </p:nvPr>
        </p:nvSpPr>
        <p:spPr/>
        <p:txBody>
          <a:bodyPr>
            <a:normAutofit/>
          </a:bodyPr>
          <a:lstStyle/>
          <a:p>
            <a:r>
              <a:rPr lang="ja-JP" altLang="en-US" sz="4400" u="sng" dirty="0"/>
              <a:t>現状分析</a:t>
            </a:r>
            <a:endParaRPr kumimoji="1" lang="ja-JP" altLang="en-US" sz="4400" u="sng" dirty="0"/>
          </a:p>
        </p:txBody>
      </p:sp>
      <p:pic>
        <p:nvPicPr>
          <p:cNvPr id="11" name="図 10">
            <a:extLst>
              <a:ext uri="{FF2B5EF4-FFF2-40B4-BE49-F238E27FC236}">
                <a16:creationId xmlns:a16="http://schemas.microsoft.com/office/drawing/2014/main" id="{414057C7-6459-4C53-B7D4-92B92E1B7F0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83805" y="3679212"/>
            <a:ext cx="2449272" cy="2623442"/>
          </a:xfrm>
          <a:prstGeom prst="rect">
            <a:avLst/>
          </a:prstGeom>
        </p:spPr>
      </p:pic>
      <p:pic>
        <p:nvPicPr>
          <p:cNvPr id="13" name="図 12" descr="履き物, 衣類 が含まれている画像&#10;&#10;自動的に生成された説明">
            <a:extLst>
              <a:ext uri="{FF2B5EF4-FFF2-40B4-BE49-F238E27FC236}">
                <a16:creationId xmlns:a16="http://schemas.microsoft.com/office/drawing/2014/main" id="{CD6B12EE-F775-47EF-9DBC-59E6743BC3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3964" y="3277431"/>
            <a:ext cx="3295522" cy="3166630"/>
          </a:xfrm>
          <a:prstGeom prst="rect">
            <a:avLst/>
          </a:prstGeom>
        </p:spPr>
      </p:pic>
      <p:pic>
        <p:nvPicPr>
          <p:cNvPr id="15" name="図 14" descr="ボトル, 室内, 食べ物 が含まれている画像&#10;&#10;自動的に生成された説明">
            <a:extLst>
              <a:ext uri="{FF2B5EF4-FFF2-40B4-BE49-F238E27FC236}">
                <a16:creationId xmlns:a16="http://schemas.microsoft.com/office/drawing/2014/main" id="{6D33595F-AD86-41A6-AEFC-7D4A3731F64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08731" y="1574056"/>
            <a:ext cx="2637691" cy="3443129"/>
          </a:xfrm>
          <a:prstGeom prst="rect">
            <a:avLst/>
          </a:prstGeom>
        </p:spPr>
      </p:pic>
      <p:sp>
        <p:nvSpPr>
          <p:cNvPr id="16" name="スクロール: 横 15">
            <a:extLst>
              <a:ext uri="{FF2B5EF4-FFF2-40B4-BE49-F238E27FC236}">
                <a16:creationId xmlns:a16="http://schemas.microsoft.com/office/drawing/2014/main" id="{075632C4-10D5-4BCE-B4EC-CA3E6E93D572}"/>
              </a:ext>
            </a:extLst>
          </p:cNvPr>
          <p:cNvSpPr/>
          <p:nvPr/>
        </p:nvSpPr>
        <p:spPr>
          <a:xfrm>
            <a:off x="1384532" y="2867584"/>
            <a:ext cx="1943356" cy="63824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a:t>1995</a:t>
            </a:r>
            <a:r>
              <a:rPr kumimoji="1" lang="ja-JP" altLang="en-US" dirty="0"/>
              <a:t>年発売</a:t>
            </a:r>
          </a:p>
        </p:txBody>
      </p:sp>
      <p:sp>
        <p:nvSpPr>
          <p:cNvPr id="17" name="スクロール: 横 16">
            <a:extLst>
              <a:ext uri="{FF2B5EF4-FFF2-40B4-BE49-F238E27FC236}">
                <a16:creationId xmlns:a16="http://schemas.microsoft.com/office/drawing/2014/main" id="{38BD82AE-8041-4025-867F-57F4F6CA30AA}"/>
              </a:ext>
            </a:extLst>
          </p:cNvPr>
          <p:cNvSpPr/>
          <p:nvPr/>
        </p:nvSpPr>
        <p:spPr>
          <a:xfrm>
            <a:off x="6023992" y="5085184"/>
            <a:ext cx="2141783" cy="52882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a:t>1986</a:t>
            </a:r>
            <a:r>
              <a:rPr kumimoji="1" lang="ja-JP" altLang="en-US" dirty="0"/>
              <a:t>年発売</a:t>
            </a:r>
          </a:p>
        </p:txBody>
      </p:sp>
      <p:sp>
        <p:nvSpPr>
          <p:cNvPr id="18" name="スクロール: 横 17">
            <a:extLst>
              <a:ext uri="{FF2B5EF4-FFF2-40B4-BE49-F238E27FC236}">
                <a16:creationId xmlns:a16="http://schemas.microsoft.com/office/drawing/2014/main" id="{2F3B89AF-F2FB-4146-AAF9-2DBB269CB1B2}"/>
              </a:ext>
            </a:extLst>
          </p:cNvPr>
          <p:cNvSpPr/>
          <p:nvPr/>
        </p:nvSpPr>
        <p:spPr>
          <a:xfrm>
            <a:off x="9509383" y="2896251"/>
            <a:ext cx="1798116" cy="65551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dirty="0"/>
              <a:t>1958</a:t>
            </a:r>
            <a:r>
              <a:rPr kumimoji="1" lang="ja-JP" altLang="en-US" dirty="0"/>
              <a:t>年発売</a:t>
            </a:r>
          </a:p>
        </p:txBody>
      </p:sp>
      <p:sp>
        <p:nvSpPr>
          <p:cNvPr id="8" name="テキスト ボックス 7">
            <a:extLst>
              <a:ext uri="{FF2B5EF4-FFF2-40B4-BE49-F238E27FC236}">
                <a16:creationId xmlns:a16="http://schemas.microsoft.com/office/drawing/2014/main" id="{1842BFEE-8026-4F5F-A431-5D61B6CDD327}"/>
              </a:ext>
            </a:extLst>
          </p:cNvPr>
          <p:cNvSpPr txBox="1"/>
          <p:nvPr/>
        </p:nvSpPr>
        <p:spPr>
          <a:xfrm>
            <a:off x="1500097" y="1818243"/>
            <a:ext cx="1872208" cy="584775"/>
          </a:xfrm>
          <a:prstGeom prst="rect">
            <a:avLst/>
          </a:prstGeom>
          <a:noFill/>
        </p:spPr>
        <p:txBody>
          <a:bodyPr wrap="square" rtlCol="0">
            <a:spAutoFit/>
          </a:bodyPr>
          <a:lstStyle/>
          <a:p>
            <a:r>
              <a:rPr kumimoji="1" lang="ja-JP" altLang="en-US" sz="3200" dirty="0">
                <a:solidFill>
                  <a:schemeClr val="tx2"/>
                </a:solidFill>
                <a:latin typeface="ＭＳ Ｐゴシック" panose="020B0600070205080204" pitchFamily="50" charset="-128"/>
                <a:ea typeface="ＭＳ Ｐゴシック" panose="020B0600070205080204" pitchFamily="50" charset="-128"/>
              </a:rPr>
              <a:t>復刻商品</a:t>
            </a:r>
          </a:p>
        </p:txBody>
      </p:sp>
      <p:sp>
        <p:nvSpPr>
          <p:cNvPr id="3" name="スライド番号プレースホルダー 2">
            <a:extLst>
              <a:ext uri="{FF2B5EF4-FFF2-40B4-BE49-F238E27FC236}">
                <a16:creationId xmlns:a16="http://schemas.microsoft.com/office/drawing/2014/main" id="{8CDF5B69-F1A2-4FE9-8B80-CF7A8896307E}"/>
              </a:ext>
            </a:extLst>
          </p:cNvPr>
          <p:cNvSpPr>
            <a:spLocks noGrp="1"/>
          </p:cNvSpPr>
          <p:nvPr>
            <p:ph type="sldNum" sz="quarter" idx="12"/>
          </p:nvPr>
        </p:nvSpPr>
        <p:spPr/>
        <p:txBody>
          <a:bodyPr/>
          <a:lstStyle/>
          <a:p>
            <a:pPr rtl="0"/>
            <a:fld id="{CA8D9AD5-F248-4919-864A-CFD76CC027D6}" type="slidenum">
              <a:rPr lang="en-US" altLang="ja-JP" sz="1600" smtClean="0"/>
              <a:t>4</a:t>
            </a:fld>
            <a:endParaRPr lang="ja-JP" altLang="en-US" sz="1600" dirty="0"/>
          </a:p>
        </p:txBody>
      </p:sp>
    </p:spTree>
    <p:extLst>
      <p:ext uri="{BB962C8B-B14F-4D97-AF65-F5344CB8AC3E}">
        <p14:creationId xmlns:p14="http://schemas.microsoft.com/office/powerpoint/2010/main" val="607575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EB9C4D-0DB5-46F6-8EE7-843560B08080}"/>
              </a:ext>
            </a:extLst>
          </p:cNvPr>
          <p:cNvSpPr>
            <a:spLocks noGrp="1"/>
          </p:cNvSpPr>
          <p:nvPr>
            <p:ph type="title"/>
          </p:nvPr>
        </p:nvSpPr>
        <p:spPr/>
        <p:txBody>
          <a:bodyPr>
            <a:normAutofit/>
          </a:bodyPr>
          <a:lstStyle/>
          <a:p>
            <a:r>
              <a:rPr kumimoji="1" lang="ja-JP" altLang="en-US" sz="4400" u="sng" dirty="0"/>
              <a:t>現状分析</a:t>
            </a:r>
          </a:p>
        </p:txBody>
      </p:sp>
      <p:pic>
        <p:nvPicPr>
          <p:cNvPr id="5" name="図 4">
            <a:extLst>
              <a:ext uri="{FF2B5EF4-FFF2-40B4-BE49-F238E27FC236}">
                <a16:creationId xmlns:a16="http://schemas.microsoft.com/office/drawing/2014/main" id="{994E3F19-C349-4526-AEED-A560D017618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40216" y="4138471"/>
            <a:ext cx="3749095" cy="2105378"/>
          </a:xfrm>
          <a:prstGeom prst="rect">
            <a:avLst/>
          </a:prstGeom>
        </p:spPr>
      </p:pic>
      <p:pic>
        <p:nvPicPr>
          <p:cNvPr id="7" name="図 6">
            <a:extLst>
              <a:ext uri="{FF2B5EF4-FFF2-40B4-BE49-F238E27FC236}">
                <a16:creationId xmlns:a16="http://schemas.microsoft.com/office/drawing/2014/main" id="{9C7E61F3-A6A3-45AC-8D1F-AFDDEF54E80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21883" y="2737051"/>
            <a:ext cx="1938575" cy="3307447"/>
          </a:xfrm>
          <a:prstGeom prst="rect">
            <a:avLst/>
          </a:prstGeom>
        </p:spPr>
      </p:pic>
      <p:pic>
        <p:nvPicPr>
          <p:cNvPr id="9" name="図 8">
            <a:extLst>
              <a:ext uri="{FF2B5EF4-FFF2-40B4-BE49-F238E27FC236}">
                <a16:creationId xmlns:a16="http://schemas.microsoft.com/office/drawing/2014/main" id="{07C8D098-92EA-46A6-99A8-47E07955CFD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08865" y="4138471"/>
            <a:ext cx="1682668" cy="2361967"/>
          </a:xfrm>
          <a:prstGeom prst="rect">
            <a:avLst/>
          </a:prstGeom>
        </p:spPr>
      </p:pic>
      <p:pic>
        <p:nvPicPr>
          <p:cNvPr id="12" name="図 11">
            <a:extLst>
              <a:ext uri="{FF2B5EF4-FFF2-40B4-BE49-F238E27FC236}">
                <a16:creationId xmlns:a16="http://schemas.microsoft.com/office/drawing/2014/main" id="{17C0517E-A204-4625-AC1F-A72E22BA9E04}"/>
              </a:ext>
            </a:extLst>
          </p:cNvPr>
          <p:cNvPicPr>
            <a:picLocks noChangeAspect="1"/>
          </p:cNvPicPr>
          <p:nvPr/>
        </p:nvPicPr>
        <p:blipFill>
          <a:blip r:embed="rId5" cstate="email">
            <a:extLst>
              <a:ext uri="{28A0092B-C50C-407E-A947-70E740481C1C}">
                <a14:useLocalDpi xmlns:a14="http://schemas.microsoft.com/office/drawing/2010/main"/>
              </a:ext>
              <a:ext uri="{837473B0-CC2E-450A-ABE3-18F120FF3D39}">
                <a1611:picAttrSrcUrl xmlns:a1611="http://schemas.microsoft.com/office/drawing/2016/11/main" r:id="rId6"/>
              </a:ext>
            </a:extLst>
          </a:blip>
          <a:stretch>
            <a:fillRect/>
          </a:stretch>
        </p:blipFill>
        <p:spPr>
          <a:xfrm>
            <a:off x="7032104" y="1402834"/>
            <a:ext cx="2929035" cy="1952690"/>
          </a:xfrm>
          <a:prstGeom prst="rect">
            <a:avLst/>
          </a:prstGeom>
        </p:spPr>
      </p:pic>
      <p:sp>
        <p:nvSpPr>
          <p:cNvPr id="18" name="スクロール: 横 17">
            <a:extLst>
              <a:ext uri="{FF2B5EF4-FFF2-40B4-BE49-F238E27FC236}">
                <a16:creationId xmlns:a16="http://schemas.microsoft.com/office/drawing/2014/main" id="{6F342B3C-40D0-4FCC-81B6-4B935FED3B23}"/>
              </a:ext>
            </a:extLst>
          </p:cNvPr>
          <p:cNvSpPr/>
          <p:nvPr/>
        </p:nvSpPr>
        <p:spPr>
          <a:xfrm>
            <a:off x="2711624" y="5747919"/>
            <a:ext cx="1478280" cy="613342"/>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2019</a:t>
            </a:r>
            <a:r>
              <a:rPr kumimoji="1" lang="ja-JP" altLang="en-US" dirty="0">
                <a:solidFill>
                  <a:schemeClr val="tx1"/>
                </a:solidFill>
              </a:rPr>
              <a:t>年発売</a:t>
            </a:r>
          </a:p>
        </p:txBody>
      </p:sp>
      <p:sp>
        <p:nvSpPr>
          <p:cNvPr id="19" name="スクロール: 横 18">
            <a:extLst>
              <a:ext uri="{FF2B5EF4-FFF2-40B4-BE49-F238E27FC236}">
                <a16:creationId xmlns:a16="http://schemas.microsoft.com/office/drawing/2014/main" id="{6F099F0B-F557-4772-B20D-1A5A9107621F}"/>
              </a:ext>
            </a:extLst>
          </p:cNvPr>
          <p:cNvSpPr/>
          <p:nvPr/>
        </p:nvSpPr>
        <p:spPr>
          <a:xfrm>
            <a:off x="9188696" y="2902180"/>
            <a:ext cx="1813467" cy="700712"/>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アンティーク加工</a:t>
            </a:r>
          </a:p>
        </p:txBody>
      </p:sp>
      <p:sp>
        <p:nvSpPr>
          <p:cNvPr id="20" name="スクロール: 横 19">
            <a:extLst>
              <a:ext uri="{FF2B5EF4-FFF2-40B4-BE49-F238E27FC236}">
                <a16:creationId xmlns:a16="http://schemas.microsoft.com/office/drawing/2014/main" id="{A3718273-F00A-4BB8-BF35-49C7EF75ED53}"/>
              </a:ext>
            </a:extLst>
          </p:cNvPr>
          <p:cNvSpPr/>
          <p:nvPr/>
        </p:nvSpPr>
        <p:spPr>
          <a:xfrm>
            <a:off x="6744072" y="5824723"/>
            <a:ext cx="1991465" cy="581067"/>
          </a:xfrm>
          <a:prstGeom prst="horizontalScroll">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2015</a:t>
            </a:r>
            <a:r>
              <a:rPr kumimoji="1" lang="ja-JP" altLang="en-US" dirty="0">
                <a:solidFill>
                  <a:schemeClr val="tx1"/>
                </a:solidFill>
              </a:rPr>
              <a:t>年リリース</a:t>
            </a:r>
          </a:p>
        </p:txBody>
      </p:sp>
      <p:sp>
        <p:nvSpPr>
          <p:cNvPr id="13" name="楕円 12">
            <a:extLst>
              <a:ext uri="{FF2B5EF4-FFF2-40B4-BE49-F238E27FC236}">
                <a16:creationId xmlns:a16="http://schemas.microsoft.com/office/drawing/2014/main" id="{7F253A13-7167-45F9-96CF-B4003233CCB5}"/>
              </a:ext>
            </a:extLst>
          </p:cNvPr>
          <p:cNvSpPr/>
          <p:nvPr/>
        </p:nvSpPr>
        <p:spPr>
          <a:xfrm>
            <a:off x="3609791" y="2134779"/>
            <a:ext cx="5730187" cy="3022261"/>
          </a:xfrm>
          <a:prstGeom prst="ellipse">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accent5">
                    <a:lumMod val="50000"/>
                  </a:schemeClr>
                </a:solidFill>
              </a:rPr>
              <a:t>レトロな側面</a:t>
            </a:r>
            <a:r>
              <a:rPr kumimoji="1" lang="ja-JP" altLang="en-US" sz="2400" b="1" dirty="0">
                <a:solidFill>
                  <a:schemeClr val="tx2"/>
                </a:solidFill>
              </a:rPr>
              <a:t>と</a:t>
            </a:r>
            <a:r>
              <a:rPr kumimoji="1" lang="ja-JP" altLang="en-US" sz="2400" b="1" dirty="0">
                <a:solidFill>
                  <a:srgbClr val="7030A0"/>
                </a:solidFill>
              </a:rPr>
              <a:t>そうでない側面</a:t>
            </a:r>
            <a:r>
              <a:rPr kumimoji="1" lang="ja-JP" altLang="en-US" sz="2400" b="1" dirty="0">
                <a:solidFill>
                  <a:schemeClr val="tx2"/>
                </a:solidFill>
              </a:rPr>
              <a:t>を持つ商品</a:t>
            </a:r>
          </a:p>
        </p:txBody>
      </p:sp>
      <p:sp>
        <p:nvSpPr>
          <p:cNvPr id="16" name="テキスト ボックス 15">
            <a:extLst>
              <a:ext uri="{FF2B5EF4-FFF2-40B4-BE49-F238E27FC236}">
                <a16:creationId xmlns:a16="http://schemas.microsoft.com/office/drawing/2014/main" id="{9095AC79-33D8-45D1-B98E-145A7E2D8A5B}"/>
              </a:ext>
            </a:extLst>
          </p:cNvPr>
          <p:cNvSpPr txBox="1"/>
          <p:nvPr/>
        </p:nvSpPr>
        <p:spPr>
          <a:xfrm>
            <a:off x="1500096" y="1818243"/>
            <a:ext cx="2308769" cy="584775"/>
          </a:xfrm>
          <a:prstGeom prst="rect">
            <a:avLst/>
          </a:prstGeom>
          <a:noFill/>
        </p:spPr>
        <p:txBody>
          <a:bodyPr wrap="square" rtlCol="0">
            <a:spAutoFit/>
          </a:bodyPr>
          <a:lstStyle/>
          <a:p>
            <a:r>
              <a:rPr kumimoji="1" lang="ja-JP" altLang="en-US" sz="3200" dirty="0">
                <a:solidFill>
                  <a:schemeClr val="tx2"/>
                </a:solidFill>
                <a:latin typeface="ＭＳ Ｐゴシック" panose="020B0600070205080204" pitchFamily="50" charset="-128"/>
                <a:ea typeface="ＭＳ Ｐゴシック" panose="020B0600070205080204" pitchFamily="50" charset="-128"/>
              </a:rPr>
              <a:t>復刻商品？</a:t>
            </a:r>
          </a:p>
        </p:txBody>
      </p:sp>
      <p:sp>
        <p:nvSpPr>
          <p:cNvPr id="3" name="スライド番号プレースホルダー 2">
            <a:extLst>
              <a:ext uri="{FF2B5EF4-FFF2-40B4-BE49-F238E27FC236}">
                <a16:creationId xmlns:a16="http://schemas.microsoft.com/office/drawing/2014/main" id="{8F7DE044-1ED6-42BF-A854-2B188AC225CF}"/>
              </a:ext>
            </a:extLst>
          </p:cNvPr>
          <p:cNvSpPr>
            <a:spLocks noGrp="1"/>
          </p:cNvSpPr>
          <p:nvPr>
            <p:ph type="sldNum" sz="quarter" idx="12"/>
          </p:nvPr>
        </p:nvSpPr>
        <p:spPr/>
        <p:txBody>
          <a:bodyPr/>
          <a:lstStyle/>
          <a:p>
            <a:pPr rtl="0"/>
            <a:fld id="{CA8D9AD5-F248-4919-864A-CFD76CC027D6}" type="slidenum">
              <a:rPr lang="en-US" altLang="ja-JP" sz="1600" smtClean="0"/>
              <a:t>5</a:t>
            </a:fld>
            <a:endParaRPr lang="ja-JP" altLang="en-US" sz="1600" dirty="0"/>
          </a:p>
        </p:txBody>
      </p:sp>
    </p:spTree>
    <p:extLst>
      <p:ext uri="{BB962C8B-B14F-4D97-AF65-F5344CB8AC3E}">
        <p14:creationId xmlns:p14="http://schemas.microsoft.com/office/powerpoint/2010/main" val="3095030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a:t>
            </a:r>
            <a:endParaRPr kumimoji="1" lang="ja-JP" altLang="en-US" sz="4400" u="sng" dirty="0"/>
          </a:p>
        </p:txBody>
      </p:sp>
      <p:sp>
        <p:nvSpPr>
          <p:cNvPr id="5" name="コンテンツ プレースホルダー 2">
            <a:extLst>
              <a:ext uri="{FF2B5EF4-FFF2-40B4-BE49-F238E27FC236}">
                <a16:creationId xmlns:a16="http://schemas.microsoft.com/office/drawing/2014/main" id="{96D76914-2DE9-4EA7-A5F1-FF19F9740D60}"/>
              </a:ext>
            </a:extLst>
          </p:cNvPr>
          <p:cNvSpPr txBox="1">
            <a:spLocks/>
          </p:cNvSpPr>
          <p:nvPr/>
        </p:nvSpPr>
        <p:spPr>
          <a:xfrm>
            <a:off x="1341120" y="1901952"/>
            <a:ext cx="9509760" cy="4127627"/>
          </a:xfrm>
          <a:prstGeom prst="rect">
            <a:avLst/>
          </a:prstGeom>
        </p:spPr>
        <p:txBody>
          <a:bodyPr rtlCol="0"/>
          <a:lst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kumimoji="1" sz="2000" kern="1200">
                <a:solidFill>
                  <a:schemeClr val="tx2"/>
                </a:solidFill>
                <a:latin typeface="ＭＳ Ｐゴシック" panose="020B0600070205080204" pitchFamily="50" charset="-128"/>
                <a:ea typeface="ＭＳ Ｐゴシック" panose="020B0600070205080204" pitchFamily="50" charset="-128"/>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kumimoji="1" sz="1800" kern="1200">
                <a:solidFill>
                  <a:schemeClr val="tx2"/>
                </a:solidFill>
                <a:latin typeface="ＭＳ Ｐゴシック" panose="020B0600070205080204" pitchFamily="50" charset="-128"/>
                <a:ea typeface="ＭＳ Ｐゴシック" panose="020B0600070205080204" pitchFamily="50" charset="-128"/>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kumimoji="1" sz="1600" kern="1200">
                <a:solidFill>
                  <a:schemeClr val="tx2"/>
                </a:solidFill>
                <a:latin typeface="ＭＳ Ｐゴシック" panose="020B0600070205080204" pitchFamily="50" charset="-128"/>
                <a:ea typeface="ＭＳ Ｐゴシック" panose="020B0600070205080204" pitchFamily="50" charset="-128"/>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5pPr>
            <a:lvl6pPr marL="1874520" indent="-228600" algn="l" defTabSz="914400" rtl="0" eaLnBrk="1" latinLnBrk="0" hangingPunct="1">
              <a:lnSpc>
                <a:spcPct val="90000"/>
              </a:lnSpc>
              <a:spcBef>
                <a:spcPts val="800"/>
              </a:spcBef>
              <a:buSzPct val="80000"/>
              <a:buFont typeface="Wingdings" pitchFamily="2" charset="2"/>
              <a:buChar char="§"/>
              <a:defRPr kumimoji="1" sz="1400" kern="1200">
                <a:solidFill>
                  <a:schemeClr val="tx2"/>
                </a:solidFill>
                <a:latin typeface="ＭＳ Ｐゴシック" panose="020B0600070205080204" pitchFamily="50" charset="-128"/>
                <a:ea typeface="ＭＳ Ｐゴシック" panose="020B0600070205080204" pitchFamily="50" charset="-128"/>
                <a:cs typeface="+mn-cs"/>
              </a:defRPr>
            </a:lvl6pPr>
            <a:lvl7pPr marL="219456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7pPr>
            <a:lvl8pPr marL="251460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8pPr>
            <a:lvl9pPr marL="2834640" indent="-228600" algn="l" defTabSz="914400" rtl="0" eaLnBrk="1" latinLnBrk="0" hangingPunct="1">
              <a:lnSpc>
                <a:spcPct val="90000"/>
              </a:lnSpc>
              <a:spcBef>
                <a:spcPts val="800"/>
              </a:spcBef>
              <a:buSzPct val="80000"/>
              <a:buFont typeface="Wingdings" pitchFamily="2" charset="2"/>
              <a:buChar char="§"/>
              <a:defRPr kumimoji="1" sz="1400" kern="1200" baseline="0">
                <a:solidFill>
                  <a:schemeClr val="tx2"/>
                </a:solidFill>
                <a:latin typeface="ＭＳ Ｐゴシック" panose="020B0600070205080204" pitchFamily="50" charset="-128"/>
                <a:ea typeface="ＭＳ Ｐゴシック" panose="020B0600070205080204" pitchFamily="50" charset="-128"/>
                <a:cs typeface="+mn-cs"/>
              </a:defRPr>
            </a:lvl9pPr>
          </a:lstStyle>
          <a:p>
            <a:r>
              <a:rPr lang="ja-JP" altLang="en-US" sz="3200" dirty="0">
                <a:sym typeface="ＭＳ Ｐゴシック" panose="020B0600070205080204" pitchFamily="50" charset="-128"/>
              </a:rPr>
              <a:t>ノスタルジア</a:t>
            </a:r>
            <a:endParaRPr lang="en-US" altLang="ja-JP" sz="3200" dirty="0">
              <a:sym typeface="ＭＳ Ｐゴシック" panose="020B0600070205080204" pitchFamily="50" charset="-128"/>
            </a:endParaRPr>
          </a:p>
          <a:p>
            <a:r>
              <a:rPr lang="ja-JP" altLang="en-US" sz="3200" dirty="0">
                <a:sym typeface="ＭＳ Ｐゴシック" panose="020B0600070205080204" pitchFamily="50" charset="-128"/>
              </a:rPr>
              <a:t>復刻商品</a:t>
            </a:r>
            <a:endParaRPr lang="en-US" altLang="ja-JP" sz="3000" dirty="0">
              <a:sym typeface="ＭＳ Ｐゴシック" panose="020B0600070205080204" pitchFamily="50" charset="-128"/>
            </a:endParaRPr>
          </a:p>
          <a:p>
            <a:r>
              <a:rPr lang="ja-JP" altLang="en-US" sz="3000" dirty="0">
                <a:sym typeface="ＭＳ Ｐゴシック" panose="020B0600070205080204" pitchFamily="50" charset="-128"/>
              </a:rPr>
              <a:t>擬似的ノスタルジア</a:t>
            </a:r>
            <a:endParaRPr lang="en-US" altLang="ja-JP" sz="3200" dirty="0">
              <a:sym typeface="ＭＳ Ｐゴシック" panose="020B0600070205080204" pitchFamily="50" charset="-128"/>
            </a:endParaRPr>
          </a:p>
        </p:txBody>
      </p:sp>
      <p:pic>
        <p:nvPicPr>
          <p:cNvPr id="1026" name="Picture 2" descr="æã®ãã©ã¦ã³ç®¡ãã¬ãã®ã¤ã©ã¹ã">
            <a:extLst>
              <a:ext uri="{FF2B5EF4-FFF2-40B4-BE49-F238E27FC236}">
                <a16:creationId xmlns:a16="http://schemas.microsoft.com/office/drawing/2014/main" id="{58001850-2AE2-4FDA-8854-3C401E17FAA7}"/>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894407" y="4149080"/>
            <a:ext cx="1912945" cy="22978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ãã³ããããã¹ã®ã¤ã©ã¹ã">
            <a:extLst>
              <a:ext uri="{FF2B5EF4-FFF2-40B4-BE49-F238E27FC236}">
                <a16:creationId xmlns:a16="http://schemas.microsoft.com/office/drawing/2014/main" id="{711D500E-80A6-4CE4-B4B6-4717917D263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76241" y="1365071"/>
            <a:ext cx="2705089" cy="194766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å¤äºè¨ã®ã¤ã©ã¹ã">
            <a:extLst>
              <a:ext uri="{FF2B5EF4-FFF2-40B4-BE49-F238E27FC236}">
                <a16:creationId xmlns:a16="http://schemas.microsoft.com/office/drawing/2014/main" id="{C9AC1E91-679F-4EB6-804F-A5A0AB55A31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40016" y="3730068"/>
            <a:ext cx="2625080" cy="2625080"/>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a:extLst>
              <a:ext uri="{FF2B5EF4-FFF2-40B4-BE49-F238E27FC236}">
                <a16:creationId xmlns:a16="http://schemas.microsoft.com/office/drawing/2014/main" id="{B07F4EF6-860B-4563-989D-2945D4069AF0}"/>
              </a:ext>
            </a:extLst>
          </p:cNvPr>
          <p:cNvSpPr>
            <a:spLocks noGrp="1"/>
          </p:cNvSpPr>
          <p:nvPr>
            <p:ph type="sldNum" sz="quarter" idx="12"/>
          </p:nvPr>
        </p:nvSpPr>
        <p:spPr/>
        <p:txBody>
          <a:bodyPr/>
          <a:lstStyle/>
          <a:p>
            <a:pPr rtl="0"/>
            <a:fld id="{CA8D9AD5-F248-4919-864A-CFD76CC027D6}" type="slidenum">
              <a:rPr lang="en-US" altLang="ja-JP" sz="1600" smtClean="0"/>
              <a:t>6</a:t>
            </a:fld>
            <a:endParaRPr lang="ja-JP" altLang="en-US" sz="1600" dirty="0"/>
          </a:p>
        </p:txBody>
      </p:sp>
    </p:spTree>
    <p:extLst>
      <p:ext uri="{BB962C8B-B14F-4D97-AF65-F5344CB8AC3E}">
        <p14:creationId xmlns:p14="http://schemas.microsoft.com/office/powerpoint/2010/main" val="3851050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先行研究（ノスタルジア①）</a:t>
            </a:r>
            <a:endParaRPr kumimoji="1" lang="ja-JP" altLang="en-US" sz="4400" u="sng" dirty="0"/>
          </a:p>
        </p:txBody>
      </p:sp>
      <p:sp>
        <p:nvSpPr>
          <p:cNvPr id="4" name="正方形/長方形 3">
            <a:extLst>
              <a:ext uri="{FF2B5EF4-FFF2-40B4-BE49-F238E27FC236}">
                <a16:creationId xmlns:a16="http://schemas.microsoft.com/office/drawing/2014/main" id="{9351B36A-7FC7-4E4C-A9A2-FE879D5EF0B0}"/>
              </a:ext>
            </a:extLst>
          </p:cNvPr>
          <p:cNvSpPr/>
          <p:nvPr/>
        </p:nvSpPr>
        <p:spPr>
          <a:xfrm>
            <a:off x="2207568" y="2864827"/>
            <a:ext cx="7776864" cy="1200329"/>
          </a:xfrm>
          <a:prstGeom prst="rect">
            <a:avLst/>
          </a:prstGeom>
        </p:spPr>
        <p:txBody>
          <a:bodyPr wrap="square">
            <a:spAutoFit/>
          </a:bodyPr>
          <a:lstStyle/>
          <a:p>
            <a:pPr lvl="0"/>
            <a:r>
              <a:rPr lang="ja-JP" altLang="ja-JP" sz="2400" dirty="0">
                <a:solidFill>
                  <a:schemeClr val="tx2"/>
                </a:solidFill>
                <a:latin typeface="ＭＳ Ｐゴシック" panose="020B0600070205080204" pitchFamily="50" charset="-128"/>
                <a:ea typeface="ＭＳ Ｐゴシック" panose="020B0600070205080204" pitchFamily="50" charset="-128"/>
              </a:rPr>
              <a:t>ノスタルジアは過去に対する</a:t>
            </a:r>
            <a:r>
              <a:rPr lang="ja-JP" altLang="ja-JP" sz="2400" dirty="0">
                <a:solidFill>
                  <a:srgbClr val="FF0000"/>
                </a:solidFill>
                <a:latin typeface="ＭＳ Ｐゴシック" panose="020B0600070205080204" pitchFamily="50" charset="-128"/>
                <a:ea typeface="ＭＳ Ｐゴシック" panose="020B0600070205080204" pitchFamily="50" charset="-128"/>
              </a:rPr>
              <a:t>感傷的な憧れ</a:t>
            </a:r>
            <a:r>
              <a:rPr lang="ja-JP" altLang="ja-JP" sz="2400" dirty="0">
                <a:solidFill>
                  <a:schemeClr val="tx2"/>
                </a:solidFill>
                <a:latin typeface="ＭＳ Ｐゴシック" panose="020B0600070205080204" pitchFamily="50" charset="-128"/>
                <a:ea typeface="ＭＳ Ｐゴシック" panose="020B0600070205080204" pitchFamily="50" charset="-128"/>
              </a:rPr>
              <a:t>や恋しさを含むアンビバレントな感情である</a:t>
            </a:r>
            <a:r>
              <a:rPr lang="ja-JP" altLang="en-US" sz="2400" dirty="0">
                <a:solidFill>
                  <a:schemeClr val="tx2"/>
                </a:solidFill>
                <a:latin typeface="ＭＳ Ｐゴシック" panose="020B0600070205080204" pitchFamily="50" charset="-128"/>
                <a:ea typeface="ＭＳ Ｐゴシック" panose="020B0600070205080204" pitchFamily="50" charset="-128"/>
              </a:rPr>
              <a:t>。</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pPr lvl="0" algn="r"/>
            <a:r>
              <a:rPr lang="ja-JP" altLang="ja-JP" sz="2400" dirty="0">
                <a:solidFill>
                  <a:schemeClr val="tx2"/>
                </a:solidFill>
                <a:latin typeface="ＭＳ Ｐゴシック" panose="020B0600070205080204" pitchFamily="50" charset="-128"/>
                <a:ea typeface="ＭＳ Ｐゴシック" panose="020B0600070205080204" pitchFamily="50" charset="-128"/>
              </a:rPr>
              <a:t>（</a:t>
            </a:r>
            <a:r>
              <a:rPr lang="en-US" altLang="ja-JP" sz="2400" dirty="0">
                <a:solidFill>
                  <a:schemeClr val="tx2"/>
                </a:solidFill>
                <a:latin typeface="ＭＳ Ｐゴシック" panose="020B0600070205080204" pitchFamily="50" charset="-128"/>
                <a:ea typeface="ＭＳ Ｐゴシック" panose="020B0600070205080204" pitchFamily="50" charset="-128"/>
              </a:rPr>
              <a:t>Stephan,Sedikides,&amp;Wildschut,2012</a:t>
            </a:r>
            <a:r>
              <a:rPr lang="ja-JP" altLang="ja-JP" sz="2400" dirty="0">
                <a:solidFill>
                  <a:schemeClr val="tx2"/>
                </a:solidFill>
                <a:latin typeface="ＭＳ Ｐゴシック" panose="020B0600070205080204" pitchFamily="50" charset="-128"/>
                <a:ea typeface="ＭＳ Ｐゴシック" panose="020B0600070205080204" pitchFamily="50" charset="-128"/>
              </a:rPr>
              <a:t>）</a:t>
            </a:r>
          </a:p>
        </p:txBody>
      </p:sp>
      <p:sp>
        <p:nvSpPr>
          <p:cNvPr id="5" name="四角形: 角を丸くする 4">
            <a:extLst>
              <a:ext uri="{FF2B5EF4-FFF2-40B4-BE49-F238E27FC236}">
                <a16:creationId xmlns:a16="http://schemas.microsoft.com/office/drawing/2014/main" id="{8101BBB1-B29F-47E4-BCB9-EEE3715A0DDB}"/>
              </a:ext>
            </a:extLst>
          </p:cNvPr>
          <p:cNvSpPr/>
          <p:nvPr/>
        </p:nvSpPr>
        <p:spPr>
          <a:xfrm>
            <a:off x="1341120" y="1916832"/>
            <a:ext cx="2242868" cy="529087"/>
          </a:xfrm>
          <a:prstGeom prst="roundRect">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2"/>
                </a:solidFill>
              </a:rPr>
              <a:t>ノスタルジア</a:t>
            </a:r>
          </a:p>
        </p:txBody>
      </p:sp>
      <p:sp>
        <p:nvSpPr>
          <p:cNvPr id="6" name="矢印: 下 5">
            <a:extLst>
              <a:ext uri="{FF2B5EF4-FFF2-40B4-BE49-F238E27FC236}">
                <a16:creationId xmlns:a16="http://schemas.microsoft.com/office/drawing/2014/main" id="{C54128FB-48DD-470A-91F1-A8B6E1A669B8}"/>
              </a:ext>
            </a:extLst>
          </p:cNvPr>
          <p:cNvSpPr/>
          <p:nvPr/>
        </p:nvSpPr>
        <p:spPr>
          <a:xfrm>
            <a:off x="5591944" y="4390405"/>
            <a:ext cx="431321" cy="442823"/>
          </a:xfrm>
          <a:prstGeom prst="downArrow">
            <a:avLst/>
          </a:prstGeom>
          <a:solidFill>
            <a:schemeClr val="tx2">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F9994A7B-EAA0-4A5E-A364-919A29E26026}"/>
              </a:ext>
            </a:extLst>
          </p:cNvPr>
          <p:cNvSpPr/>
          <p:nvPr/>
        </p:nvSpPr>
        <p:spPr>
          <a:xfrm>
            <a:off x="1739516" y="5229199"/>
            <a:ext cx="8712968" cy="584775"/>
          </a:xfrm>
          <a:prstGeom prst="rect">
            <a:avLst/>
          </a:prstGeom>
        </p:spPr>
        <p:txBody>
          <a:bodyPr wrap="square">
            <a:spAutoFit/>
          </a:bodyPr>
          <a:lstStyle/>
          <a:p>
            <a:pPr lvl="0"/>
            <a:r>
              <a:rPr lang="ja-JP" altLang="ja-JP" sz="3200" dirty="0">
                <a:solidFill>
                  <a:schemeClr val="tx2"/>
                </a:solidFill>
                <a:latin typeface="ＭＳ Ｐゴシック" panose="020B0600070205080204" pitchFamily="50" charset="-128"/>
                <a:ea typeface="ＭＳ Ｐゴシック" panose="020B0600070205080204" pitchFamily="50" charset="-128"/>
              </a:rPr>
              <a:t>「</a:t>
            </a:r>
            <a:r>
              <a:rPr lang="ja-JP" altLang="ja-JP" sz="3200" dirty="0">
                <a:solidFill>
                  <a:srgbClr val="FF0000"/>
                </a:solidFill>
                <a:latin typeface="ＭＳ Ｐゴシック" panose="020B0600070205080204" pitchFamily="50" charset="-128"/>
                <a:ea typeface="ＭＳ Ｐゴシック" panose="020B0600070205080204" pitchFamily="50" charset="-128"/>
              </a:rPr>
              <a:t>感傷を伴う懐かしさ</a:t>
            </a:r>
            <a:r>
              <a:rPr lang="ja-JP" altLang="ja-JP" sz="3200" dirty="0">
                <a:solidFill>
                  <a:schemeClr val="tx2"/>
                </a:solidFill>
                <a:latin typeface="ＭＳ Ｐゴシック" panose="020B0600070205080204" pitchFamily="50" charset="-128"/>
                <a:ea typeface="ＭＳ Ｐゴシック" panose="020B0600070205080204" pitchFamily="50" charset="-128"/>
              </a:rPr>
              <a:t>」≒</a:t>
            </a:r>
            <a:r>
              <a:rPr lang="ja-JP" altLang="ja-JP" sz="3200" b="1" dirty="0">
                <a:solidFill>
                  <a:srgbClr val="FF0000"/>
                </a:solidFill>
                <a:latin typeface="ＭＳ Ｐゴシック" panose="020B0600070205080204" pitchFamily="50" charset="-128"/>
                <a:ea typeface="ＭＳ Ｐゴシック" panose="020B0600070205080204" pitchFamily="50" charset="-128"/>
              </a:rPr>
              <a:t>ノスタルジア</a:t>
            </a:r>
            <a:r>
              <a:rPr lang="ja-JP" altLang="ja-JP" sz="3200" dirty="0">
                <a:solidFill>
                  <a:schemeClr val="tx2"/>
                </a:solidFill>
                <a:latin typeface="ＭＳ Ｐゴシック" panose="020B0600070205080204" pitchFamily="50" charset="-128"/>
                <a:ea typeface="ＭＳ Ｐゴシック" panose="020B0600070205080204" pitchFamily="50" charset="-128"/>
              </a:rPr>
              <a:t>（長峰</a:t>
            </a:r>
            <a:r>
              <a:rPr lang="en-US" altLang="ja-JP" sz="3200" dirty="0">
                <a:solidFill>
                  <a:schemeClr val="tx2"/>
                </a:solidFill>
                <a:latin typeface="ＭＳ Ｐゴシック" panose="020B0600070205080204" pitchFamily="50" charset="-128"/>
                <a:ea typeface="ＭＳ Ｐゴシック" panose="020B0600070205080204" pitchFamily="50" charset="-128"/>
              </a:rPr>
              <a:t>,2016</a:t>
            </a:r>
            <a:r>
              <a:rPr lang="ja-JP" altLang="ja-JP" sz="3200" dirty="0">
                <a:solidFill>
                  <a:schemeClr val="tx2"/>
                </a:solidFill>
                <a:latin typeface="ＭＳ Ｐゴシック" panose="020B0600070205080204" pitchFamily="50" charset="-128"/>
                <a:ea typeface="ＭＳ Ｐゴシック" panose="020B0600070205080204" pitchFamily="50" charset="-128"/>
              </a:rPr>
              <a:t>）</a:t>
            </a:r>
          </a:p>
        </p:txBody>
      </p:sp>
      <p:sp>
        <p:nvSpPr>
          <p:cNvPr id="3" name="スライド番号プレースホルダー 2">
            <a:extLst>
              <a:ext uri="{FF2B5EF4-FFF2-40B4-BE49-F238E27FC236}">
                <a16:creationId xmlns:a16="http://schemas.microsoft.com/office/drawing/2014/main" id="{AD391BB2-074E-4A55-9F28-0E5DA4B0D108}"/>
              </a:ext>
            </a:extLst>
          </p:cNvPr>
          <p:cNvSpPr>
            <a:spLocks noGrp="1"/>
          </p:cNvSpPr>
          <p:nvPr>
            <p:ph type="sldNum" sz="quarter" idx="12"/>
          </p:nvPr>
        </p:nvSpPr>
        <p:spPr/>
        <p:txBody>
          <a:bodyPr/>
          <a:lstStyle/>
          <a:p>
            <a:pPr rtl="0"/>
            <a:fld id="{CA8D9AD5-F248-4919-864A-CFD76CC027D6}" type="slidenum">
              <a:rPr lang="en-US" altLang="ja-JP" sz="1600" smtClean="0"/>
              <a:t>7</a:t>
            </a:fld>
            <a:endParaRPr lang="ja-JP" altLang="en-US" sz="1600" dirty="0"/>
          </a:p>
        </p:txBody>
      </p:sp>
    </p:spTree>
    <p:extLst>
      <p:ext uri="{BB962C8B-B14F-4D97-AF65-F5344CB8AC3E}">
        <p14:creationId xmlns:p14="http://schemas.microsoft.com/office/powerpoint/2010/main" val="34010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先行研究（ノスタルジア②）</a:t>
            </a:r>
            <a:endParaRPr kumimoji="1" lang="ja-JP" altLang="en-US" sz="4400" u="sng" dirty="0"/>
          </a:p>
        </p:txBody>
      </p:sp>
      <p:pic>
        <p:nvPicPr>
          <p:cNvPr id="3" name="図 2">
            <a:extLst>
              <a:ext uri="{FF2B5EF4-FFF2-40B4-BE49-F238E27FC236}">
                <a16:creationId xmlns:a16="http://schemas.microsoft.com/office/drawing/2014/main" id="{34C1953F-B658-418D-ADCF-602BE913ED9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784" t="593" r="784" b="-593"/>
          <a:stretch/>
        </p:blipFill>
        <p:spPr>
          <a:xfrm>
            <a:off x="1559496" y="2540729"/>
            <a:ext cx="9535064" cy="3882133"/>
          </a:xfrm>
          <a:prstGeom prst="rect">
            <a:avLst/>
          </a:prstGeom>
        </p:spPr>
      </p:pic>
      <p:sp>
        <p:nvSpPr>
          <p:cNvPr id="4" name="テキスト ボックス 3">
            <a:extLst>
              <a:ext uri="{FF2B5EF4-FFF2-40B4-BE49-F238E27FC236}">
                <a16:creationId xmlns:a16="http://schemas.microsoft.com/office/drawing/2014/main" id="{AA80477F-61EF-4E36-AFF1-E1243300DDFC}"/>
              </a:ext>
            </a:extLst>
          </p:cNvPr>
          <p:cNvSpPr txBox="1"/>
          <p:nvPr/>
        </p:nvSpPr>
        <p:spPr>
          <a:xfrm>
            <a:off x="1415480" y="1911454"/>
            <a:ext cx="6120680" cy="461665"/>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ノスタルジアの分類（</a:t>
            </a:r>
            <a:r>
              <a:rPr kumimoji="1" lang="en-US" altLang="ja-JP" sz="2400" dirty="0" err="1">
                <a:solidFill>
                  <a:schemeClr val="tx2"/>
                </a:solidFill>
                <a:latin typeface="ＭＳ Ｐゴシック" panose="020B0600070205080204" pitchFamily="50" charset="-128"/>
                <a:ea typeface="ＭＳ Ｐゴシック" panose="020B0600070205080204" pitchFamily="50" charset="-128"/>
              </a:rPr>
              <a:t>Havlena</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 &amp; </a:t>
            </a:r>
            <a:r>
              <a:rPr kumimoji="1" lang="en-US" altLang="ja-JP" sz="2400" dirty="0" err="1">
                <a:solidFill>
                  <a:schemeClr val="tx2"/>
                </a:solidFill>
                <a:latin typeface="ＭＳ Ｐゴシック" panose="020B0600070205080204" pitchFamily="50" charset="-128"/>
                <a:ea typeface="ＭＳ Ｐゴシック" panose="020B0600070205080204" pitchFamily="50" charset="-128"/>
              </a:rPr>
              <a:t>Holak</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1996</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p>
        </p:txBody>
      </p:sp>
      <p:sp>
        <p:nvSpPr>
          <p:cNvPr id="5" name="スライド番号プレースホルダー 4">
            <a:extLst>
              <a:ext uri="{FF2B5EF4-FFF2-40B4-BE49-F238E27FC236}">
                <a16:creationId xmlns:a16="http://schemas.microsoft.com/office/drawing/2014/main" id="{657E4518-A5BA-4B1D-A74A-E053A2997016}"/>
              </a:ext>
            </a:extLst>
          </p:cNvPr>
          <p:cNvSpPr>
            <a:spLocks noGrp="1"/>
          </p:cNvSpPr>
          <p:nvPr>
            <p:ph type="sldNum" sz="quarter" idx="12"/>
          </p:nvPr>
        </p:nvSpPr>
        <p:spPr/>
        <p:txBody>
          <a:bodyPr/>
          <a:lstStyle/>
          <a:p>
            <a:pPr rtl="0"/>
            <a:fld id="{CA8D9AD5-F248-4919-864A-CFD76CC027D6}" type="slidenum">
              <a:rPr lang="en-US" altLang="ja-JP" sz="1600" smtClean="0"/>
              <a:t>8</a:t>
            </a:fld>
            <a:endParaRPr lang="ja-JP" altLang="en-US" sz="1600" dirty="0"/>
          </a:p>
        </p:txBody>
      </p:sp>
    </p:spTree>
    <p:extLst>
      <p:ext uri="{BB962C8B-B14F-4D97-AF65-F5344CB8AC3E}">
        <p14:creationId xmlns:p14="http://schemas.microsoft.com/office/powerpoint/2010/main" val="2721580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B6BB24-A6E0-43F2-B8B5-82F114FD4A4A}"/>
              </a:ext>
            </a:extLst>
          </p:cNvPr>
          <p:cNvSpPr>
            <a:spLocks noGrp="1"/>
          </p:cNvSpPr>
          <p:nvPr>
            <p:ph type="title"/>
          </p:nvPr>
        </p:nvSpPr>
        <p:spPr/>
        <p:txBody>
          <a:bodyPr>
            <a:normAutofit/>
          </a:bodyPr>
          <a:lstStyle/>
          <a:p>
            <a:r>
              <a:rPr lang="ja-JP" altLang="en-US" sz="4400" u="sng" dirty="0"/>
              <a:t>先行研究（ノスタルジア③）</a:t>
            </a:r>
            <a:endParaRPr kumimoji="1" lang="ja-JP" altLang="en-US" sz="4400" u="sng" dirty="0"/>
          </a:p>
        </p:txBody>
      </p:sp>
      <p:sp>
        <p:nvSpPr>
          <p:cNvPr id="4" name="テキスト ボックス 3">
            <a:extLst>
              <a:ext uri="{FF2B5EF4-FFF2-40B4-BE49-F238E27FC236}">
                <a16:creationId xmlns:a16="http://schemas.microsoft.com/office/drawing/2014/main" id="{AA80477F-61EF-4E36-AFF1-E1243300DDFC}"/>
              </a:ext>
            </a:extLst>
          </p:cNvPr>
          <p:cNvSpPr txBox="1"/>
          <p:nvPr/>
        </p:nvSpPr>
        <p:spPr>
          <a:xfrm>
            <a:off x="1415480" y="1911454"/>
            <a:ext cx="6120680" cy="461665"/>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ノスタルジアの分類（</a:t>
            </a:r>
            <a:r>
              <a:rPr kumimoji="1" lang="en-US" altLang="ja-JP" sz="2400" dirty="0" err="1">
                <a:solidFill>
                  <a:schemeClr val="tx2"/>
                </a:solidFill>
                <a:latin typeface="ＭＳ Ｐゴシック" panose="020B0600070205080204" pitchFamily="50" charset="-128"/>
                <a:ea typeface="ＭＳ Ｐゴシック" panose="020B0600070205080204" pitchFamily="50" charset="-128"/>
              </a:rPr>
              <a:t>Havlena</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 &amp; </a:t>
            </a:r>
            <a:r>
              <a:rPr kumimoji="1" lang="en-US" altLang="ja-JP" sz="2400" dirty="0" err="1">
                <a:solidFill>
                  <a:schemeClr val="tx2"/>
                </a:solidFill>
                <a:latin typeface="ＭＳ Ｐゴシック" panose="020B0600070205080204" pitchFamily="50" charset="-128"/>
                <a:ea typeface="ＭＳ Ｐゴシック" panose="020B0600070205080204" pitchFamily="50" charset="-128"/>
              </a:rPr>
              <a:t>Holak</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r>
              <a:rPr kumimoji="1" lang="en-US" altLang="ja-JP" sz="2400" dirty="0">
                <a:solidFill>
                  <a:schemeClr val="tx2"/>
                </a:solidFill>
                <a:latin typeface="ＭＳ Ｐゴシック" panose="020B0600070205080204" pitchFamily="50" charset="-128"/>
                <a:ea typeface="ＭＳ Ｐゴシック" panose="020B0600070205080204" pitchFamily="50" charset="-128"/>
              </a:rPr>
              <a:t>1996</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p>
        </p:txBody>
      </p:sp>
      <p:sp>
        <p:nvSpPr>
          <p:cNvPr id="5" name="テキスト ボックス 4">
            <a:extLst>
              <a:ext uri="{FF2B5EF4-FFF2-40B4-BE49-F238E27FC236}">
                <a16:creationId xmlns:a16="http://schemas.microsoft.com/office/drawing/2014/main" id="{01C99D02-B97F-471A-8918-6E0DE6F49749}"/>
              </a:ext>
            </a:extLst>
          </p:cNvPr>
          <p:cNvSpPr txBox="1"/>
          <p:nvPr/>
        </p:nvSpPr>
        <p:spPr>
          <a:xfrm>
            <a:off x="1402686" y="2924944"/>
            <a:ext cx="10309938" cy="2677656"/>
          </a:xfrm>
          <a:prstGeom prst="rect">
            <a:avLst/>
          </a:prstGeom>
          <a:noFill/>
        </p:spPr>
        <p:txBody>
          <a:bodyPr wrap="square" rtlCol="0">
            <a:spAutoFit/>
          </a:bodyPr>
          <a:lstStyle/>
          <a:p>
            <a:r>
              <a:rPr kumimoji="1" lang="ja-JP" altLang="en-US" sz="2400" dirty="0">
                <a:solidFill>
                  <a:schemeClr val="tx2"/>
                </a:solidFill>
                <a:latin typeface="ＭＳ Ｐゴシック" panose="020B0600070205080204" pitchFamily="50" charset="-128"/>
                <a:ea typeface="ＭＳ Ｐゴシック" panose="020B0600070205080204" pitchFamily="50" charset="-128"/>
              </a:rPr>
              <a:t>①個人的ノスタルジア（</a:t>
            </a:r>
            <a:r>
              <a:rPr kumimoji="1" lang="ja-JP" altLang="en-US" sz="2400" dirty="0">
                <a:solidFill>
                  <a:schemeClr val="accent2">
                    <a:lumMod val="75000"/>
                  </a:schemeClr>
                </a:solidFill>
                <a:latin typeface="ＭＳ Ｐゴシック" panose="020B0600070205080204" pitchFamily="50" charset="-128"/>
                <a:ea typeface="ＭＳ Ｐゴシック" panose="020B0600070205080204" pitchFamily="50" charset="-128"/>
              </a:rPr>
              <a:t>個別</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かつ</a:t>
            </a:r>
            <a:r>
              <a:rPr kumimoji="1" lang="ja-JP" altLang="en-US" sz="2400" dirty="0">
                <a:solidFill>
                  <a:srgbClr val="FF0000"/>
                </a:solidFill>
                <a:latin typeface="ＭＳ Ｐゴシック" panose="020B0600070205080204" pitchFamily="50" charset="-128"/>
                <a:ea typeface="ＭＳ Ｐゴシック" panose="020B0600070205080204" pitchFamily="50" charset="-128"/>
              </a:rPr>
              <a:t>直接経験</a:t>
            </a:r>
            <a:r>
              <a:rPr kumimoji="1" lang="ja-JP" altLang="en-US" sz="2400" dirty="0">
                <a:solidFill>
                  <a:schemeClr val="tx2"/>
                </a:solidFill>
                <a:latin typeface="ＭＳ Ｐゴシック" panose="020B0600070205080204" pitchFamily="50" charset="-128"/>
                <a:ea typeface="ＭＳ Ｐゴシック" panose="020B0600070205080204" pitchFamily="50" charset="-128"/>
              </a:rPr>
              <a:t>）</a:t>
            </a:r>
            <a:endParaRPr kumimoji="1" lang="en-US" altLang="ja-JP" sz="2400" dirty="0">
              <a:solidFill>
                <a:schemeClr val="tx2"/>
              </a:solidFill>
              <a:latin typeface="ＭＳ Ｐゴシック" panose="020B0600070205080204" pitchFamily="50" charset="-128"/>
              <a:ea typeface="ＭＳ Ｐゴシック" panose="020B0600070205080204" pitchFamily="50" charset="-128"/>
            </a:endParaRPr>
          </a:p>
          <a:p>
            <a:r>
              <a:rPr lang="ja-JP" altLang="en-US" sz="2000" dirty="0">
                <a:solidFill>
                  <a:schemeClr val="tx2"/>
                </a:solidFill>
                <a:latin typeface="ＭＳ Ｐゴシック" panose="020B0600070205080204" pitchFamily="50" charset="-128"/>
                <a:ea typeface="ＭＳ Ｐゴシック" panose="020B0600070205080204" pitchFamily="50" charset="-128"/>
              </a:rPr>
              <a:t>　</a:t>
            </a:r>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個々の消費者が直接経験した事柄が喚起するノスタルジアのことである。</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　家族と一緒にとった祝祭日のディナーなどがこの種のノスタルジアを喚起する。</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例）誕生日パーティー</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endParaRPr kumimoji="1" lang="en-US" altLang="ja-JP" sz="2000" dirty="0">
              <a:solidFill>
                <a:schemeClr val="tx2"/>
              </a:solidFill>
              <a:latin typeface="ＭＳ Ｐゴシック" panose="020B0600070205080204" pitchFamily="50" charset="-128"/>
              <a:ea typeface="ＭＳ Ｐゴシック" panose="020B0600070205080204" pitchFamily="50" charset="-128"/>
            </a:endParaRPr>
          </a:p>
          <a:p>
            <a:r>
              <a:rPr lang="ja-JP" altLang="en-US" sz="2400" dirty="0">
                <a:solidFill>
                  <a:schemeClr val="tx2"/>
                </a:solidFill>
                <a:latin typeface="ＭＳ Ｐゴシック" panose="020B0600070205080204" pitchFamily="50" charset="-128"/>
                <a:ea typeface="ＭＳ Ｐゴシック" panose="020B0600070205080204" pitchFamily="50" charset="-128"/>
              </a:rPr>
              <a:t>②対人的ノスタルジア（</a:t>
            </a:r>
            <a:r>
              <a:rPr lang="ja-JP" altLang="en-US" sz="2400" dirty="0">
                <a:solidFill>
                  <a:schemeClr val="accent2">
                    <a:lumMod val="75000"/>
                  </a:schemeClr>
                </a:solidFill>
                <a:latin typeface="ＭＳ Ｐゴシック" panose="020B0600070205080204" pitchFamily="50" charset="-128"/>
                <a:ea typeface="ＭＳ Ｐゴシック" panose="020B0600070205080204" pitchFamily="50" charset="-128"/>
              </a:rPr>
              <a:t>個別</a:t>
            </a:r>
            <a:r>
              <a:rPr lang="ja-JP" altLang="en-US" sz="2400" dirty="0">
                <a:solidFill>
                  <a:schemeClr val="tx2"/>
                </a:solidFill>
                <a:latin typeface="ＭＳ Ｐゴシック" panose="020B0600070205080204" pitchFamily="50" charset="-128"/>
                <a:ea typeface="ＭＳ Ｐゴシック" panose="020B0600070205080204" pitchFamily="50" charset="-128"/>
              </a:rPr>
              <a:t>かつ</a:t>
            </a:r>
            <a:r>
              <a:rPr lang="ja-JP" altLang="en-US" sz="2400" dirty="0">
                <a:solidFill>
                  <a:srgbClr val="0070C0"/>
                </a:solidFill>
                <a:latin typeface="ＭＳ Ｐゴシック" panose="020B0600070205080204" pitchFamily="50" charset="-128"/>
                <a:ea typeface="ＭＳ Ｐゴシック" panose="020B0600070205080204" pitchFamily="50" charset="-128"/>
              </a:rPr>
              <a:t>間接経験</a:t>
            </a:r>
            <a:r>
              <a:rPr lang="ja-JP" altLang="en-US" sz="2400" dirty="0">
                <a:solidFill>
                  <a:schemeClr val="tx2"/>
                </a:solidFill>
                <a:latin typeface="ＭＳ Ｐゴシック" panose="020B0600070205080204" pitchFamily="50" charset="-128"/>
                <a:ea typeface="ＭＳ Ｐゴシック" panose="020B0600070205080204" pitchFamily="50" charset="-128"/>
              </a:rPr>
              <a:t>）</a:t>
            </a:r>
            <a:endParaRPr lang="en-US" altLang="ja-JP" sz="2400" dirty="0">
              <a:solidFill>
                <a:schemeClr val="tx2"/>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2"/>
                </a:solidFill>
                <a:latin typeface="ＭＳ Ｐゴシック" panose="020B0600070205080204" pitchFamily="50" charset="-128"/>
                <a:ea typeface="ＭＳ Ｐゴシック" panose="020B0600070205080204" pitchFamily="50" charset="-128"/>
              </a:rPr>
              <a:t>　</a:t>
            </a:r>
            <a:r>
              <a:rPr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両親や親友、年配者の経験談等を通じて喚起されるノスタルジアのことである。</a:t>
            </a:r>
            <a:endParaRPr lang="en-US" altLang="ja-JP" sz="2000" dirty="0">
              <a:solidFill>
                <a:schemeClr val="tx1">
                  <a:lumMod val="50000"/>
                </a:schemeClr>
              </a:solidFill>
              <a:latin typeface="ＭＳ Ｐゴシック" panose="020B0600070205080204" pitchFamily="50" charset="-128"/>
              <a:ea typeface="ＭＳ Ｐゴシック" panose="020B0600070205080204" pitchFamily="50" charset="-128"/>
            </a:endParaRPr>
          </a:p>
          <a:p>
            <a:r>
              <a:rPr kumimoji="1" lang="ja-JP" altLang="en-US" sz="2000" dirty="0">
                <a:solidFill>
                  <a:schemeClr val="tx1">
                    <a:lumMod val="50000"/>
                  </a:schemeClr>
                </a:solidFill>
                <a:latin typeface="ＭＳ Ｐゴシック" panose="020B0600070205080204" pitchFamily="50" charset="-128"/>
                <a:ea typeface="ＭＳ Ｐゴシック" panose="020B0600070205080204" pitchFamily="50" charset="-128"/>
              </a:rPr>
              <a:t>例）祖母の昔話</a:t>
            </a:r>
          </a:p>
        </p:txBody>
      </p:sp>
      <p:pic>
        <p:nvPicPr>
          <p:cNvPr id="6" name="図 5">
            <a:extLst>
              <a:ext uri="{FF2B5EF4-FFF2-40B4-BE49-F238E27FC236}">
                <a16:creationId xmlns:a16="http://schemas.microsoft.com/office/drawing/2014/main" id="{637036C7-F107-481F-8AC4-AEFD1597242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52384" y="1209718"/>
            <a:ext cx="1710905" cy="1710905"/>
          </a:xfrm>
          <a:prstGeom prst="rect">
            <a:avLst/>
          </a:prstGeom>
        </p:spPr>
      </p:pic>
      <p:pic>
        <p:nvPicPr>
          <p:cNvPr id="7" name="図 6">
            <a:extLst>
              <a:ext uri="{FF2B5EF4-FFF2-40B4-BE49-F238E27FC236}">
                <a16:creationId xmlns:a16="http://schemas.microsoft.com/office/drawing/2014/main" id="{8683C5F0-7716-4976-A1D3-0D01EA103B6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00456" y="4725144"/>
            <a:ext cx="1596611" cy="1596611"/>
          </a:xfrm>
          <a:prstGeom prst="rect">
            <a:avLst/>
          </a:prstGeom>
        </p:spPr>
      </p:pic>
      <p:sp>
        <p:nvSpPr>
          <p:cNvPr id="3" name="スライド番号プレースホルダー 2">
            <a:extLst>
              <a:ext uri="{FF2B5EF4-FFF2-40B4-BE49-F238E27FC236}">
                <a16:creationId xmlns:a16="http://schemas.microsoft.com/office/drawing/2014/main" id="{21F9D233-87DA-4BC3-90B8-51A247FBF9F5}"/>
              </a:ext>
            </a:extLst>
          </p:cNvPr>
          <p:cNvSpPr>
            <a:spLocks noGrp="1"/>
          </p:cNvSpPr>
          <p:nvPr>
            <p:ph type="sldNum" sz="quarter" idx="12"/>
          </p:nvPr>
        </p:nvSpPr>
        <p:spPr/>
        <p:txBody>
          <a:bodyPr/>
          <a:lstStyle/>
          <a:p>
            <a:pPr rtl="0"/>
            <a:fld id="{CA8D9AD5-F248-4919-864A-CFD76CC027D6}" type="slidenum">
              <a:rPr lang="en-US" altLang="ja-JP" sz="1600" smtClean="0"/>
              <a:t>9</a:t>
            </a:fld>
            <a:endParaRPr lang="ja-JP" altLang="en-US" sz="1600" dirty="0"/>
          </a:p>
        </p:txBody>
      </p:sp>
    </p:spTree>
    <p:extLst>
      <p:ext uri="{BB962C8B-B14F-4D97-AF65-F5344CB8AC3E}">
        <p14:creationId xmlns:p14="http://schemas.microsoft.com/office/powerpoint/2010/main" val="1349946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帯状のデザイン (青) (16 x 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Office_9533082_TF03417271_TF03417271.potx" id="{102EE0E6-EE1D-4DCB-8686-56164AB5436C}" vid="{373F9A10-F020-4555-A01E-15E7EF29A79B}"/>
    </a:ext>
  </a:extLst>
</a:theme>
</file>

<file path=ppt/theme/theme2.xml><?xml version="1.0" encoding="utf-8"?>
<a:theme xmlns:a="http://schemas.openxmlformats.org/drawingml/2006/main" name="Office テーマ">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ビジネス プロジェクト計画のプレゼンテーション (ワイド画面)</Template>
  <TotalTime>389</TotalTime>
  <Words>886</Words>
  <Application>Microsoft Office PowerPoint</Application>
  <PresentationFormat>ワイド画面</PresentationFormat>
  <Paragraphs>197</Paragraphs>
  <Slides>27</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27</vt:i4>
      </vt:variant>
    </vt:vector>
  </HeadingPairs>
  <TitlesOfParts>
    <vt:vector size="33" baseType="lpstr">
      <vt:lpstr>ＭＳ Ｐゴシック</vt:lpstr>
      <vt:lpstr>Arial</vt:lpstr>
      <vt:lpstr>Corbel</vt:lpstr>
      <vt:lpstr>Euphemia</vt:lpstr>
      <vt:lpstr>Wingdings</vt:lpstr>
      <vt:lpstr>帯状のデザイン (青) (16 x 9)</vt:lpstr>
      <vt:lpstr>擬似的ノスタルジアが マーケティングに及ぼす効果</vt:lpstr>
      <vt:lpstr>PowerPoint プレゼンテーション</vt:lpstr>
      <vt:lpstr>目次</vt:lpstr>
      <vt:lpstr>現状分析</vt:lpstr>
      <vt:lpstr>現状分析</vt:lpstr>
      <vt:lpstr>先行研究</vt:lpstr>
      <vt:lpstr>先行研究（ノスタルジア①）</vt:lpstr>
      <vt:lpstr>先行研究（ノスタルジア②）</vt:lpstr>
      <vt:lpstr>先行研究（ノスタルジア③）</vt:lpstr>
      <vt:lpstr>先行研究（ノスタルジア④）</vt:lpstr>
      <vt:lpstr>先行研究（復刻商品①）</vt:lpstr>
      <vt:lpstr>先行研究（復刻商品②）</vt:lpstr>
      <vt:lpstr>先行研究（擬似的ノスタルジア）</vt:lpstr>
      <vt:lpstr>先行研究（擬似的ノスタルジア②）</vt:lpstr>
      <vt:lpstr>PowerPoint プレゼンテーション</vt:lpstr>
      <vt:lpstr>PowerPoint プレゼンテーション</vt:lpstr>
      <vt:lpstr>問題意識・研究目的</vt:lpstr>
      <vt:lpstr>仮説導出</vt:lpstr>
      <vt:lpstr>仮説導出（ノスタルジーマーケティング①）</vt:lpstr>
      <vt:lpstr>仮説導出（ノスタルジーマーケティング②）</vt:lpstr>
      <vt:lpstr>仮説導出</vt:lpstr>
      <vt:lpstr>仮説導出（ノスタルジア経験の違い）</vt:lpstr>
      <vt:lpstr>仮説導出</vt:lpstr>
      <vt:lpstr>仮説導出</vt:lpstr>
      <vt:lpstr>今後の展望</vt:lpstr>
      <vt:lpstr>参考文献①</vt:lpstr>
      <vt:lpstr>参考文献②</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NRC-KL杯　中間発表</dc:title>
  <dc:creator>隼人 太田</dc:creator>
  <cp:lastModifiedBy>隼人 太田</cp:lastModifiedBy>
  <cp:revision>37</cp:revision>
  <dcterms:created xsi:type="dcterms:W3CDTF">2019-09-16T16:15:43Z</dcterms:created>
  <dcterms:modified xsi:type="dcterms:W3CDTF">2019-09-18T03:12:23Z</dcterms:modified>
</cp:coreProperties>
</file>